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handoutMasterIdLst>
    <p:handoutMasterId r:id="rId36"/>
  </p:handoutMasterIdLst>
  <p:sldIdLst>
    <p:sldId id="256" r:id="rId2"/>
    <p:sldId id="301" r:id="rId3"/>
    <p:sldId id="296" r:id="rId4"/>
    <p:sldId id="297" r:id="rId5"/>
    <p:sldId id="273" r:id="rId6"/>
    <p:sldId id="272" r:id="rId7"/>
    <p:sldId id="271" r:id="rId8"/>
    <p:sldId id="258" r:id="rId9"/>
    <p:sldId id="298" r:id="rId10"/>
    <p:sldId id="270" r:id="rId11"/>
    <p:sldId id="307" r:id="rId12"/>
    <p:sldId id="269" r:id="rId13"/>
    <p:sldId id="275" r:id="rId14"/>
    <p:sldId id="280" r:id="rId15"/>
    <p:sldId id="279" r:id="rId16"/>
    <p:sldId id="299" r:id="rId17"/>
    <p:sldId id="277" r:id="rId18"/>
    <p:sldId id="306" r:id="rId19"/>
    <p:sldId id="285" r:id="rId20"/>
    <p:sldId id="286" r:id="rId21"/>
    <p:sldId id="287" r:id="rId22"/>
    <p:sldId id="288" r:id="rId23"/>
    <p:sldId id="289" r:id="rId24"/>
    <p:sldId id="290" r:id="rId25"/>
    <p:sldId id="291" r:id="rId26"/>
    <p:sldId id="292" r:id="rId27"/>
    <p:sldId id="293" r:id="rId28"/>
    <p:sldId id="300" r:id="rId29"/>
    <p:sldId id="294" r:id="rId30"/>
    <p:sldId id="295" r:id="rId31"/>
    <p:sldId id="305" r:id="rId32"/>
    <p:sldId id="304" r:id="rId33"/>
    <p:sldId id="261" r:id="rId34"/>
  </p:sldIdLst>
  <p:sldSz cx="9144000" cy="6858000" type="screen4x3"/>
  <p:notesSz cx="6805613" cy="9939338"/>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253">
          <p15:clr>
            <a:srgbClr val="A4A3A4"/>
          </p15:clr>
        </p15:guide>
        <p15:guide id="2" orient="horz" pos="3974">
          <p15:clr>
            <a:srgbClr val="A4A3A4"/>
          </p15:clr>
        </p15:guide>
        <p15:guide id="3" orient="horz" pos="572">
          <p15:clr>
            <a:srgbClr val="A4A3A4"/>
          </p15:clr>
        </p15:guide>
        <p15:guide id="4" orient="horz" pos="890">
          <p15:clr>
            <a:srgbClr val="A4A3A4"/>
          </p15:clr>
        </p15:guide>
        <p15:guide id="5" pos="416">
          <p15:clr>
            <a:srgbClr val="A4A3A4"/>
          </p15:clr>
        </p15:guide>
        <p15:guide id="6" pos="5293">
          <p15:clr>
            <a:srgbClr val="A4A3A4"/>
          </p15:clr>
        </p15:guide>
        <p15:guide id="7" pos="2880">
          <p15:clr>
            <a:srgbClr val="A4A3A4"/>
          </p15:clr>
        </p15:guide>
        <p15:guide id="8" pos="4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38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07" autoAdjust="0"/>
  </p:normalViewPr>
  <p:slideViewPr>
    <p:cSldViewPr showGuides="1">
      <p:cViewPr>
        <p:scale>
          <a:sx n="70" d="100"/>
          <a:sy n="70" d="100"/>
        </p:scale>
        <p:origin x="-1738" y="-264"/>
      </p:cViewPr>
      <p:guideLst>
        <p:guide orient="horz" pos="1253"/>
        <p:guide orient="horz" pos="3974"/>
        <p:guide orient="horz" pos="572"/>
        <p:guide orient="horz" pos="890"/>
        <p:guide pos="416"/>
        <p:guide pos="5293"/>
        <p:guide pos="2880"/>
        <p:guide pos="4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Date Placeholder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4D237E15-C071-4D01-9525-7AB57CF13642}" type="datetime1">
              <a:rPr kumimoji="1" lang="en-US" altLang="zh-CN" sz="1200" b="0" i="0" u="none" strike="noStrike" kern="1200" cap="none" spc="0" normalizeH="0" baseline="0" noProof="0">
                <a:ln>
                  <a:noFill/>
                </a:ln>
                <a:solidFill>
                  <a:schemeClr val="tx1"/>
                </a:solidFill>
                <a:effectLst/>
                <a:uLnTx/>
                <a:uFillTx/>
                <a:latin typeface="+mn-lt"/>
                <a:ea typeface="+mn-ea"/>
                <a:cs typeface="+mn-cs"/>
              </a:rPr>
              <a:t>10/19/2021</a:t>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Footer Placeholder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Slide Number Placeholder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latin typeface="Calibri" panose="020F0502020204030204" pitchFamily="34" charset="0"/>
              </a:rPr>
              <a:t>‹#›</a:t>
            </a:fld>
            <a:endParaRPr lang="zh-CN" altLang="en-US" sz="1200" dirty="0">
              <a:latin typeface="Calibri" panose="020F0502020204030204" pitchFamily="34" charset="0"/>
            </a:endParaRPr>
          </a:p>
        </p:txBody>
      </p:sp>
    </p:spTree>
    <p:extLst>
      <p:ext uri="{BB962C8B-B14F-4D97-AF65-F5344CB8AC3E}">
        <p14:creationId xmlns:p14="http://schemas.microsoft.com/office/powerpoint/2010/main" val="40114987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1AF0A83F-2F1A-48D0-9517-B5257563AB8D}" type="datetime1">
              <a:rPr kumimoji="1" lang="en-US" altLang="zh-CN" sz="1200" b="0" i="0" u="none" strike="noStrike" kern="1200" cap="none" spc="0" normalizeH="0" baseline="0" noProof="0">
                <a:ln>
                  <a:noFill/>
                </a:ln>
                <a:solidFill>
                  <a:schemeClr val="tx1"/>
                </a:solidFill>
                <a:effectLst/>
                <a:uLnTx/>
                <a:uFillTx/>
                <a:latin typeface="+mn-lt"/>
                <a:ea typeface="+mn-ea"/>
                <a:cs typeface="+mn-cs"/>
              </a:rPr>
              <a:t>10/19/2021</a:t>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marL="0" marR="0" lvl="0" indent="0" algn="l" defTabSz="4572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lstStyle/>
          <a:p>
            <a:pPr marL="0" marR="0" lvl="0"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Click to edit Master text styles</a:t>
            </a:r>
          </a:p>
          <a:p>
            <a:pPr marL="457200" marR="0" lvl="1"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Second level</a:t>
            </a:r>
          </a:p>
          <a:p>
            <a:pPr marL="914400" marR="0" lvl="2"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Third level</a:t>
            </a:r>
          </a:p>
          <a:p>
            <a:pPr marL="1371600" marR="0" lvl="3"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Fourth level</a:t>
            </a:r>
          </a:p>
          <a:p>
            <a:pPr marL="1828800" marR="0" lvl="4" indent="0" algn="l" defTabSz="457200" rtl="0" eaLnBrk="0" fontAlgn="base" latinLnBrk="0" hangingPunct="0">
              <a:lnSpc>
                <a:spcPct val="100000"/>
              </a:lnSpc>
              <a:spcBef>
                <a:spcPct val="30000"/>
              </a:spcBef>
              <a:spcAft>
                <a:spcPct val="0"/>
              </a:spcAft>
              <a:buClrTx/>
              <a:buSzTx/>
              <a:buFontTx/>
              <a:buNone/>
              <a:defRPr/>
            </a:pPr>
            <a:r>
              <a:rPr kumimoji="0" lang="en-GB" altLang="zh-CN" sz="1200" b="0" i="0" u="none" strike="noStrike" kern="1200" cap="none" spc="0" normalizeH="0" baseline="0" noProof="0" smtClean="0">
                <a:ln>
                  <a:noFill/>
                </a:ln>
                <a:solidFill>
                  <a:schemeClr val="tx1"/>
                </a:solidFill>
                <a:effectLst/>
                <a:uLnTx/>
                <a:uFillTx/>
                <a:latin typeface="+mn-lt"/>
                <a:ea typeface="+mn-ea"/>
                <a:cs typeface="+mn-cs"/>
              </a:rPr>
              <a:t>Fifth level</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p>
            <a:pPr lvl="0" algn="r" eaLnBrk="1" hangingPunct="1">
              <a:buNone/>
            </a:pPr>
            <a:fld id="{9A0DB2DC-4C9A-4742-B13C-FB6460FD3503}" type="slidenum">
              <a:rPr lang="zh-CN" altLang="en-US" sz="1200" dirty="0">
                <a:latin typeface="Calibri" panose="020F0502020204030204" pitchFamily="34" charset="0"/>
              </a:rPr>
              <a:t>‹#›</a:t>
            </a:fld>
            <a:endParaRPr lang="zh-CN" altLang="en-US" sz="1200" dirty="0">
              <a:latin typeface="Calibri" panose="020F0502020204030204" pitchFamily="34" charset="0"/>
            </a:endParaRPr>
          </a:p>
        </p:txBody>
      </p:sp>
    </p:spTree>
    <p:extLst>
      <p:ext uri="{BB962C8B-B14F-4D97-AF65-F5344CB8AC3E}">
        <p14:creationId xmlns:p14="http://schemas.microsoft.com/office/powerpoint/2010/main" val="1798983850"/>
      </p:ext>
    </p:extLst>
  </p:cSld>
  <p:clrMap bg1="lt1" tx1="dk1" bg2="lt2" tx2="dk2" accent1="accent1" accent2="accent2" accent3="accent3" accent4="accent4" accent5="accent5" accent6="accent6" hlink="hlink" folHlink="folHlink"/>
  <p:hf sldNum="0"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a:solidFill>
              <a:srgbClr val="000000">
                <a:alpha val="100000"/>
              </a:srgbClr>
            </a:solidFill>
            <a:miter lim="800000"/>
          </a:ln>
        </p:spPr>
      </p:sp>
      <p:sp>
        <p:nvSpPr>
          <p:cNvPr id="17411" name="Notes Placeholder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11267" name="Slide Number Placeholder 3"/>
          <p:cNvSpPr txBox="1">
            <a:spLocks noGrp="1"/>
          </p:cNvSpPr>
          <p:nvPr>
            <p:ph type="sldNum" sz="quarter"/>
          </p:nvPr>
        </p:nvSpPr>
        <p:spPr bwMode="auto">
          <a:noFill/>
          <a:ln>
            <a:noFill/>
            <a:miter lim="800000"/>
          </a:ln>
        </p:spPr>
        <p:txBody>
          <a:bodyPr wrap="square" lIns="91440" tIns="45720" rIns="91440" bIns="45720" numCol="1" rtlCol="0" anchor="b" anchorCtr="0" compatLnSpc="1"/>
          <a:lstStyle/>
          <a:p>
            <a:pPr lvl="0" algn="r" eaLnBrk="1" hangingPunct="1">
              <a:buNone/>
            </a:pPr>
            <a:fld id="{9A0DB2DC-4C9A-4742-B13C-FB6460FD3503}" type="slidenum">
              <a:rPr lang="zh-CN" altLang="en-US" sz="1200" dirty="0">
                <a:latin typeface="Calibri" panose="020F0502020204030204" pitchFamily="34" charset="0"/>
              </a:rPr>
              <a:t>1</a:t>
            </a:fld>
            <a:endParaRPr lang="zh-CN" altLang="en-US" sz="1200"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697182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065" y="-11668"/>
            <a:ext cx="9167495" cy="6875621"/>
          </a:xfrm>
          <a:prstGeom prst="rect">
            <a:avLst/>
          </a:prstGeom>
        </p:spPr>
      </p:pic>
      <p:sp>
        <p:nvSpPr>
          <p:cNvPr id="2" name="Title 1"/>
          <p:cNvSpPr>
            <a:spLocks noGrp="1"/>
          </p:cNvSpPr>
          <p:nvPr>
            <p:ph type="ctrTitle"/>
          </p:nvPr>
        </p:nvSpPr>
        <p:spPr>
          <a:xfrm>
            <a:off x="631825" y="1916831"/>
            <a:ext cx="6892503" cy="1038035"/>
          </a:xfrm>
        </p:spPr>
        <p:txBody>
          <a:bodyPr>
            <a:noAutofit/>
          </a:bodyPr>
          <a:lstStyle>
            <a:lvl1pPr>
              <a:defRPr sz="3200">
                <a:solidFill>
                  <a:schemeClr val="bg1"/>
                </a:solidFill>
              </a:defRPr>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631825" y="2964077"/>
            <a:ext cx="4948287" cy="1752600"/>
          </a:xfrm>
        </p:spPr>
        <p:txBody>
          <a:bodyPr rIns="108000">
            <a:noAutofit/>
          </a:bodyPr>
          <a:lstStyle>
            <a:lvl1pPr marL="0" indent="0" algn="l">
              <a:spcBef>
                <a:spcPts val="300"/>
              </a:spcBef>
              <a:buNone/>
              <a:defRPr sz="20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10" name="Text Placeholder 9"/>
          <p:cNvSpPr>
            <a:spLocks noGrp="1"/>
          </p:cNvSpPr>
          <p:nvPr>
            <p:ph type="body" sz="quarter" idx="11"/>
          </p:nvPr>
        </p:nvSpPr>
        <p:spPr>
          <a:xfrm>
            <a:off x="623888" y="5067357"/>
            <a:ext cx="4164135" cy="432941"/>
          </a:xfrm>
        </p:spPr>
        <p:txBody>
          <a:bodyPr rIns="108000">
            <a:noAutofit/>
          </a:bodyPr>
          <a:lstStyle>
            <a:lvl1pPr marL="0" indent="0">
              <a:buFontTx/>
              <a:buNone/>
              <a:defRPr sz="1600" baseline="0">
                <a:solidFill>
                  <a:schemeClr val="bg1"/>
                </a:solidFill>
              </a:defRPr>
            </a:lvl1pPr>
          </a:lstStyle>
          <a:p>
            <a:pPr lvl="0"/>
            <a:r>
              <a:rPr lang="en-US" altLang="zh-CN" dirty="0" smtClean="0"/>
              <a:t>Click to edit Master text styles</a:t>
            </a:r>
            <a:endParaRPr lang="zh-CN" altLang="en-US" dirty="0"/>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 y="-5080"/>
            <a:ext cx="9142732" cy="6868795"/>
          </a:xfrm>
          <a:prstGeom prst="rect">
            <a:avLst/>
          </a:prstGeom>
        </p:spPr>
      </p:pic>
      <p:sp>
        <p:nvSpPr>
          <p:cNvPr id="2" name="Title 1"/>
          <p:cNvSpPr>
            <a:spLocks noGrp="1"/>
          </p:cNvSpPr>
          <p:nvPr>
            <p:ph type="title"/>
          </p:nvPr>
        </p:nvSpPr>
        <p:spPr>
          <a:xfrm>
            <a:off x="741363" y="1412875"/>
            <a:ext cx="7661275" cy="4895850"/>
          </a:xfrm>
        </p:spPr>
        <p:txBody>
          <a:bodyPr tIns="0" bIns="0">
            <a:normAutofit/>
          </a:bodyPr>
          <a:lstStyle>
            <a:lvl1pPr>
              <a:lnSpc>
                <a:spcPct val="120000"/>
              </a:lnSpc>
              <a:defRPr sz="2800"/>
            </a:lvl1pPr>
          </a:lstStyle>
          <a:p>
            <a:r>
              <a:rPr lang="en-US" altLang="zh-CN" dirty="0" smtClean="0"/>
              <a:t>Click to edit Master title style</a:t>
            </a:r>
            <a:endParaRPr lang="zh-CN" altLang="en-US" dirty="0"/>
          </a:p>
        </p:txBody>
      </p:sp>
      <p:sp>
        <p:nvSpPr>
          <p:cNvPr id="7" name="Slide Number Placeholder 8"/>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ea typeface="黑体" panose="02010609060101010101" pitchFamily="2" charset="-122"/>
              </a:rPr>
              <a:t>‹#›</a:t>
            </a:fld>
            <a:endParaRPr lang="zh-CN" altLang="en-US" dirty="0">
              <a:ea typeface="黑体" panose="0201060906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 y="-5080"/>
            <a:ext cx="9142732" cy="6868795"/>
          </a:xfrm>
          <a:prstGeom prst="rect">
            <a:avLst/>
          </a:prstGeom>
        </p:spPr>
      </p:pic>
      <p:sp>
        <p:nvSpPr>
          <p:cNvPr id="2" name="Title 1"/>
          <p:cNvSpPr>
            <a:spLocks noGrp="1"/>
          </p:cNvSpPr>
          <p:nvPr>
            <p:ph type="title"/>
          </p:nvPr>
        </p:nvSpPr>
        <p:spPr/>
        <p:txBody>
          <a:bodyPr>
            <a:noAutofit/>
          </a:bodyPr>
          <a:lstStyle/>
          <a:p>
            <a:r>
              <a:rPr lang="en-US" altLang="zh-CN" dirty="0" smtClean="0"/>
              <a:t>Click to edit Master title style</a:t>
            </a:r>
            <a:endParaRPr lang="zh-CN" altLang="en-US" dirty="0"/>
          </a:p>
        </p:txBody>
      </p:sp>
      <p:sp>
        <p:nvSpPr>
          <p:cNvPr id="3" name="Content Placeholder 2"/>
          <p:cNvSpPr>
            <a:spLocks noGrp="1"/>
          </p:cNvSpPr>
          <p:nvPr>
            <p:ph idx="1"/>
          </p:nvPr>
        </p:nvSpPr>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7" name="Subtitle 2"/>
          <p:cNvSpPr>
            <a:spLocks noGrp="1"/>
          </p:cNvSpPr>
          <p:nvPr>
            <p:ph type="subTitle" idx="13"/>
          </p:nvPr>
        </p:nvSpPr>
        <p:spPr>
          <a:xfrm>
            <a:off x="743488" y="1311095"/>
            <a:ext cx="7659150" cy="503957"/>
          </a:xfrm>
        </p:spPr>
        <p:txBody>
          <a:bodyPr rIns="108000">
            <a:noAutofit/>
          </a:bodyPr>
          <a:lstStyle>
            <a:lvl1pPr marL="0" indent="0" algn="l">
              <a:buNone/>
              <a:defRPr sz="20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4" name="Slide Number Placeholder 8"/>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ea typeface="黑体" panose="02010609060101010101" pitchFamily="2" charset="-122"/>
              </a:rPr>
              <a:t>‹#›</a:t>
            </a:fld>
            <a:endParaRPr lang="zh-CN" altLang="en-US" dirty="0">
              <a:ea typeface="黑体" panose="0201060906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 y="-5080"/>
            <a:ext cx="9142732" cy="6868795"/>
          </a:xfrm>
          <a:prstGeom prst="rect">
            <a:avLst/>
          </a:prstGeom>
        </p:spPr>
      </p:pic>
      <p:sp>
        <p:nvSpPr>
          <p:cNvPr id="2" name="Title 1"/>
          <p:cNvSpPr>
            <a:spLocks noGrp="1"/>
          </p:cNvSpPr>
          <p:nvPr>
            <p:ph type="title"/>
          </p:nvPr>
        </p:nvSpPr>
        <p:spPr/>
        <p:txBody>
          <a:bodyPr>
            <a:noAutofit/>
          </a:bodyPr>
          <a:lstStyle/>
          <a:p>
            <a:r>
              <a:rPr lang="en-US" altLang="zh-CN" dirty="0" smtClean="0"/>
              <a:t>Click to edit Master title style</a:t>
            </a:r>
            <a:endParaRPr lang="zh-CN" altLang="en-US" dirty="0"/>
          </a:p>
        </p:txBody>
      </p:sp>
      <p:sp>
        <p:nvSpPr>
          <p:cNvPr id="3" name="Content Placeholder 2"/>
          <p:cNvSpPr>
            <a:spLocks noGrp="1"/>
          </p:cNvSpPr>
          <p:nvPr>
            <p:ph idx="1"/>
          </p:nvPr>
        </p:nvSpPr>
        <p:spPr>
          <a:xfrm>
            <a:off x="741363" y="1989138"/>
            <a:ext cx="3686621" cy="4319587"/>
          </a:xfrm>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7" name="Subtitle 2"/>
          <p:cNvSpPr>
            <a:spLocks noGrp="1"/>
          </p:cNvSpPr>
          <p:nvPr>
            <p:ph type="subTitle" idx="13"/>
          </p:nvPr>
        </p:nvSpPr>
        <p:spPr>
          <a:xfrm>
            <a:off x="743488" y="1311095"/>
            <a:ext cx="7659150" cy="503957"/>
          </a:xfrm>
        </p:spPr>
        <p:txBody>
          <a:bodyPr rIns="108000">
            <a:noAutofit/>
          </a:bodyPr>
          <a:lstStyle>
            <a:lvl1pPr marL="0" indent="0" algn="l">
              <a:buNone/>
              <a:defRPr sz="20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10" name="Content Placeholder 2"/>
          <p:cNvSpPr>
            <a:spLocks noGrp="1"/>
          </p:cNvSpPr>
          <p:nvPr>
            <p:ph idx="15"/>
          </p:nvPr>
        </p:nvSpPr>
        <p:spPr>
          <a:xfrm>
            <a:off x="4716017" y="1989138"/>
            <a:ext cx="3686621" cy="4319587"/>
          </a:xfrm>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4" name="Slide Number Placeholder 8"/>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ea typeface="黑体" panose="02010609060101010101" pitchFamily="2" charset="-122"/>
              </a:rPr>
              <a:t>‹#›</a:t>
            </a:fld>
            <a:endParaRPr lang="zh-CN" altLang="en-US" dirty="0">
              <a:ea typeface="黑体" panose="0201060906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 y="-5080"/>
            <a:ext cx="9142732" cy="6868795"/>
          </a:xfrm>
          <a:prstGeom prst="rect">
            <a:avLst/>
          </a:prstGeom>
        </p:spPr>
      </p:pic>
      <p:sp>
        <p:nvSpPr>
          <p:cNvPr id="2" name="Title 1"/>
          <p:cNvSpPr>
            <a:spLocks noGrp="1"/>
          </p:cNvSpPr>
          <p:nvPr>
            <p:ph type="ctrTitle"/>
          </p:nvPr>
        </p:nvSpPr>
        <p:spPr>
          <a:xfrm>
            <a:off x="660400" y="1916831"/>
            <a:ext cx="5783809" cy="1622236"/>
          </a:xfrm>
        </p:spPr>
        <p:txBody>
          <a:bodyPr>
            <a:noAutofit/>
          </a:bodyPr>
          <a:lstStyle>
            <a:lvl1pPr>
              <a:defRPr sz="4000"/>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741363" y="3534876"/>
            <a:ext cx="4838749" cy="1550308"/>
          </a:xfrm>
        </p:spPr>
        <p:txBody>
          <a:bodyPr rIns="108000">
            <a:noAutofit/>
          </a:bodyPr>
          <a:lstStyle>
            <a:lvl1pPr marL="0" indent="0" algn="l">
              <a:spcBef>
                <a:spcPts val="300"/>
              </a:spcBef>
              <a:buNone/>
              <a:defRPr sz="24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7" name="Slide Number Placeholder 7"/>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ea typeface="黑体" panose="02010609060101010101" pitchFamily="2" charset="-122"/>
              </a:rPr>
              <a:t>‹#›</a:t>
            </a:fld>
            <a:endParaRPr lang="zh-CN" altLang="en-US" dirty="0">
              <a:ea typeface="黑体" panose="0201060906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065" y="-11668"/>
            <a:ext cx="9167495" cy="6875621"/>
          </a:xfrm>
          <a:prstGeom prst="rect">
            <a:avLst/>
          </a:prstGeom>
        </p:spPr>
      </p:pic>
      <p:sp>
        <p:nvSpPr>
          <p:cNvPr id="2" name="Title 1"/>
          <p:cNvSpPr>
            <a:spLocks noGrp="1"/>
          </p:cNvSpPr>
          <p:nvPr>
            <p:ph type="ctrTitle"/>
          </p:nvPr>
        </p:nvSpPr>
        <p:spPr>
          <a:xfrm>
            <a:off x="631825" y="2390965"/>
            <a:ext cx="6892503" cy="1038035"/>
          </a:xfrm>
        </p:spPr>
        <p:txBody>
          <a:bodyPr>
            <a:noAutofit/>
          </a:bodyPr>
          <a:lstStyle>
            <a:lvl1pPr>
              <a:defRPr sz="4500">
                <a:solidFill>
                  <a:schemeClr val="bg1"/>
                </a:solidFill>
              </a:defRPr>
            </a:lvl1pPr>
          </a:lstStyle>
          <a:p>
            <a:r>
              <a:rPr lang="en-US" altLang="zh-CN" dirty="0" smtClean="0"/>
              <a:t>Click to edit Master title style</a:t>
            </a:r>
            <a:endParaRPr lang="zh-CN" altLang="en-US" dirty="0"/>
          </a:p>
        </p:txBody>
      </p:sp>
      <p:sp>
        <p:nvSpPr>
          <p:cNvPr id="3" name="灯片编号占位符 2"/>
          <p:cNvSpPr>
            <a:spLocks noGrp="1"/>
          </p:cNvSpPr>
          <p:nvPr>
            <p:ph type="sldNum" sz="quarter" idx="10"/>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741363" y="896938"/>
            <a:ext cx="7661275" cy="444500"/>
          </a:xfrm>
          <a:prstGeom prst="rect">
            <a:avLst/>
          </a:prstGeom>
          <a:noFill/>
          <a:ln w="9525">
            <a:noFill/>
          </a:ln>
        </p:spPr>
        <p:txBody>
          <a:bodyPr lIns="0" rIns="108000"/>
          <a:lstStyle/>
          <a:p>
            <a:pPr lvl="0"/>
            <a:r>
              <a:rPr lang="en-US" altLang="zh-CN" dirty="0"/>
              <a:t>Click to edit Master title style</a:t>
            </a:r>
            <a:endParaRPr lang="zh-CN" altLang="en-US" dirty="0"/>
          </a:p>
        </p:txBody>
      </p:sp>
      <p:sp>
        <p:nvSpPr>
          <p:cNvPr id="1027" name="Text Placeholder 2"/>
          <p:cNvSpPr>
            <a:spLocks noGrp="1"/>
          </p:cNvSpPr>
          <p:nvPr>
            <p:ph type="body" idx="1"/>
          </p:nvPr>
        </p:nvSpPr>
        <p:spPr>
          <a:xfrm>
            <a:off x="741363" y="1989138"/>
            <a:ext cx="7661275" cy="4319587"/>
          </a:xfrm>
          <a:prstGeom prst="rect">
            <a:avLst/>
          </a:prstGeom>
          <a:noFill/>
          <a:ln w="9525">
            <a:noFill/>
          </a:ln>
        </p:spPr>
        <p:txBody>
          <a:bodyPr lIns="0" rIns="0"/>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endParaRPr lang="zh-CN" altLang="en-US" dirty="0"/>
          </a:p>
        </p:txBody>
      </p:sp>
      <p:sp>
        <p:nvSpPr>
          <p:cNvPr id="6" name="Slide Number Placeholder 5"/>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lstStyle>
            <a:lvl1pPr algn="r">
              <a:defRPr sz="600">
                <a:solidFill>
                  <a:srgbClr val="A6A6A6"/>
                </a:solidFill>
                <a:ea typeface="黑体" panose="02010609060101010101" pitchFamily="2" charset="-122"/>
              </a:defRPr>
            </a:lvl1p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l" rtl="0" eaLnBrk="0" fontAlgn="base" hangingPunct="0">
        <a:spcBef>
          <a:spcPct val="0"/>
        </a:spcBef>
        <a:spcAft>
          <a:spcPct val="0"/>
        </a:spcAft>
        <a:defRPr sz="2400" kern="1200">
          <a:solidFill>
            <a:schemeClr val="tx1"/>
          </a:solidFill>
          <a:latin typeface="+mj-lt"/>
          <a:ea typeface="黑体" panose="02010609060101010101" pitchFamily="2" charset="-122"/>
          <a:cs typeface="+mj-cs"/>
        </a:defRPr>
      </a:lvl1pPr>
      <a:lvl2pPr algn="l" rtl="0" eaLnBrk="0" fontAlgn="base" hangingPunct="0">
        <a:spcBef>
          <a:spcPct val="0"/>
        </a:spcBef>
        <a:spcAft>
          <a:spcPct val="0"/>
        </a:spcAft>
        <a:defRPr sz="2400">
          <a:solidFill>
            <a:schemeClr val="tx1"/>
          </a:solidFill>
          <a:latin typeface="Arial" panose="020B0604020202020204" pitchFamily="34" charset="0"/>
          <a:ea typeface="黑体" panose="02010609060101010101" pitchFamily="2" charset="-122"/>
        </a:defRPr>
      </a:lvl2pPr>
      <a:lvl3pPr algn="l" rtl="0" eaLnBrk="0" fontAlgn="base" hangingPunct="0">
        <a:spcBef>
          <a:spcPct val="0"/>
        </a:spcBef>
        <a:spcAft>
          <a:spcPct val="0"/>
        </a:spcAft>
        <a:defRPr sz="2400">
          <a:solidFill>
            <a:schemeClr val="tx1"/>
          </a:solidFill>
          <a:latin typeface="Arial" panose="020B0604020202020204" pitchFamily="34" charset="0"/>
          <a:ea typeface="黑体" panose="02010609060101010101" pitchFamily="2" charset="-122"/>
        </a:defRPr>
      </a:lvl3pPr>
      <a:lvl4pPr algn="l" rtl="0" eaLnBrk="0" fontAlgn="base" hangingPunct="0">
        <a:spcBef>
          <a:spcPct val="0"/>
        </a:spcBef>
        <a:spcAft>
          <a:spcPct val="0"/>
        </a:spcAft>
        <a:defRPr sz="2400">
          <a:solidFill>
            <a:schemeClr val="tx1"/>
          </a:solidFill>
          <a:latin typeface="Arial" panose="020B0604020202020204" pitchFamily="34" charset="0"/>
          <a:ea typeface="黑体" panose="02010609060101010101" pitchFamily="2" charset="-122"/>
        </a:defRPr>
      </a:lvl4pPr>
      <a:lvl5pPr algn="l" rtl="0" eaLnBrk="0" fontAlgn="base" hangingPunct="0">
        <a:spcBef>
          <a:spcPct val="0"/>
        </a:spcBef>
        <a:spcAft>
          <a:spcPct val="0"/>
        </a:spcAft>
        <a:defRPr sz="2400">
          <a:solidFill>
            <a:schemeClr val="tx1"/>
          </a:solidFill>
          <a:latin typeface="Arial" panose="020B0604020202020204" pitchFamily="34" charset="0"/>
          <a:ea typeface="黑体" panose="02010609060101010101" pitchFamily="2" charset="-122"/>
        </a:defRPr>
      </a:lvl5pPr>
      <a:lvl6pPr marL="457200" algn="l" rtl="0" fontAlgn="base">
        <a:spcBef>
          <a:spcPct val="0"/>
        </a:spcBef>
        <a:spcAft>
          <a:spcPct val="0"/>
        </a:spcAft>
        <a:defRPr sz="2400">
          <a:solidFill>
            <a:schemeClr val="tx1"/>
          </a:solidFill>
          <a:latin typeface="Arial" panose="020B0604020202020204" pitchFamily="34" charset="0"/>
          <a:ea typeface="黑体" panose="02010609060101010101" pitchFamily="2" charset="-122"/>
        </a:defRPr>
      </a:lvl6pPr>
      <a:lvl7pPr marL="914400" algn="l" rtl="0" fontAlgn="base">
        <a:spcBef>
          <a:spcPct val="0"/>
        </a:spcBef>
        <a:spcAft>
          <a:spcPct val="0"/>
        </a:spcAft>
        <a:defRPr sz="2400">
          <a:solidFill>
            <a:schemeClr val="tx1"/>
          </a:solidFill>
          <a:latin typeface="Arial" panose="020B0604020202020204" pitchFamily="34" charset="0"/>
          <a:ea typeface="黑体" panose="02010609060101010101" pitchFamily="2" charset="-122"/>
        </a:defRPr>
      </a:lvl7pPr>
      <a:lvl8pPr marL="1371600" algn="l" rtl="0" fontAlgn="base">
        <a:spcBef>
          <a:spcPct val="0"/>
        </a:spcBef>
        <a:spcAft>
          <a:spcPct val="0"/>
        </a:spcAft>
        <a:defRPr sz="2400">
          <a:solidFill>
            <a:schemeClr val="tx1"/>
          </a:solidFill>
          <a:latin typeface="Arial" panose="020B0604020202020204" pitchFamily="34" charset="0"/>
          <a:ea typeface="黑体" panose="02010609060101010101" pitchFamily="2" charset="-122"/>
        </a:defRPr>
      </a:lvl8pPr>
      <a:lvl9pPr marL="1828800" algn="l" rtl="0" fontAlgn="base">
        <a:spcBef>
          <a:spcPct val="0"/>
        </a:spcBef>
        <a:spcAft>
          <a:spcPct val="0"/>
        </a:spcAft>
        <a:defRPr sz="2400">
          <a:solidFill>
            <a:schemeClr val="tx1"/>
          </a:solidFill>
          <a:latin typeface="Arial" panose="020B0604020202020204" pitchFamily="34" charset="0"/>
          <a:ea typeface="黑体" panose="02010609060101010101" pitchFamily="2" charset="-122"/>
        </a:defRPr>
      </a:lvl9pPr>
    </p:titleStyle>
    <p:bodyStyle>
      <a:lvl1pPr marL="179705" indent="-179705" algn="l" rtl="0" eaLnBrk="0" fontAlgn="base" hangingPunct="0">
        <a:lnSpc>
          <a:spcPct val="110000"/>
        </a:lnSpc>
        <a:spcBef>
          <a:spcPts val="500"/>
        </a:spcBef>
        <a:spcAft>
          <a:spcPct val="0"/>
        </a:spcAft>
        <a:buFont typeface="Arial" panose="020B0604020202020204" pitchFamily="34" charset="0"/>
        <a:buChar char="•"/>
        <a:defRPr sz="3200" kern="1200">
          <a:solidFill>
            <a:schemeClr val="tx2"/>
          </a:solidFill>
          <a:latin typeface="+mn-lt"/>
          <a:ea typeface="黑体" panose="02010609060101010101" pitchFamily="2" charset="-122"/>
          <a:cs typeface="+mn-cs"/>
        </a:defRPr>
      </a:lvl1pPr>
      <a:lvl2pPr marL="431800" indent="-215900" algn="l" rtl="0" eaLnBrk="0" fontAlgn="base" hangingPunct="0">
        <a:lnSpc>
          <a:spcPct val="110000"/>
        </a:lnSpc>
        <a:spcBef>
          <a:spcPts val="400"/>
        </a:spcBef>
        <a:spcAft>
          <a:spcPct val="0"/>
        </a:spcAft>
        <a:buFont typeface="Arial" panose="020B0604020202020204" pitchFamily="34" charset="0"/>
        <a:buChar char="–"/>
        <a:defRPr sz="1600" kern="1200">
          <a:solidFill>
            <a:schemeClr val="tx2"/>
          </a:solidFill>
          <a:latin typeface="+mn-lt"/>
          <a:ea typeface="黑体" panose="02010609060101010101" pitchFamily="2" charset="-122"/>
          <a:cs typeface="+mn-cs"/>
        </a:defRPr>
      </a:lvl2pPr>
      <a:lvl3pPr marL="647700" indent="-179705" algn="l" rtl="0" eaLnBrk="0" fontAlgn="base" hangingPunct="0">
        <a:lnSpc>
          <a:spcPct val="110000"/>
        </a:lnSpc>
        <a:spcBef>
          <a:spcPts val="400"/>
        </a:spcBef>
        <a:spcAft>
          <a:spcPct val="0"/>
        </a:spcAft>
        <a:buFont typeface="Arial" panose="020B0604020202020204" pitchFamily="34" charset="0"/>
        <a:buChar char="•"/>
        <a:defRPr sz="1600" kern="1200">
          <a:solidFill>
            <a:schemeClr val="tx2"/>
          </a:solidFill>
          <a:latin typeface="+mn-lt"/>
          <a:ea typeface="黑体" panose="02010609060101010101" pitchFamily="2" charset="-122"/>
          <a:cs typeface="+mn-cs"/>
        </a:defRPr>
      </a:lvl3pPr>
      <a:lvl4pPr marL="863600" indent="-215900" algn="l" rtl="0" eaLnBrk="0" fontAlgn="base" hangingPunct="0">
        <a:lnSpc>
          <a:spcPct val="110000"/>
        </a:lnSpc>
        <a:spcBef>
          <a:spcPts val="400"/>
        </a:spcBef>
        <a:spcAft>
          <a:spcPct val="0"/>
        </a:spcAft>
        <a:buFont typeface="Arial" panose="020B0604020202020204" pitchFamily="34" charset="0"/>
        <a:buChar char="–"/>
        <a:defRPr sz="1600" kern="1200">
          <a:solidFill>
            <a:schemeClr val="tx2"/>
          </a:solidFill>
          <a:latin typeface="+mn-lt"/>
          <a:ea typeface="黑体" panose="02010609060101010101" pitchFamily="2" charset="-122"/>
          <a:cs typeface="+mn-cs"/>
        </a:defRPr>
      </a:lvl4pPr>
      <a:lvl5pPr marL="2057400" indent="-228600" algn="l" rtl="0" eaLnBrk="0" fontAlgn="base" hangingPunct="0">
        <a:lnSpc>
          <a:spcPct val="110000"/>
        </a:lnSpc>
        <a:spcBef>
          <a:spcPct val="20000"/>
        </a:spcBef>
        <a:spcAft>
          <a:spcPct val="0"/>
        </a:spcAft>
        <a:buFont typeface="Arial" panose="020B0604020202020204" pitchFamily="34" charset="0"/>
        <a:buChar char="»"/>
        <a:defRPr sz="1600" kern="1200">
          <a:solidFill>
            <a:srgbClr val="3B3837"/>
          </a:solidFill>
          <a:latin typeface="+mn-lt"/>
          <a:ea typeface="黑体" panose="02010609060101010101" pitchFamily="2"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Title 3"/>
          <p:cNvSpPr>
            <a:spLocks noGrp="1"/>
          </p:cNvSpPr>
          <p:nvPr>
            <p:ph type="ctrTitle"/>
          </p:nvPr>
        </p:nvSpPr>
        <p:spPr>
          <a:xfrm>
            <a:off x="611560" y="2132856"/>
            <a:ext cx="8208912" cy="1512168"/>
          </a:xfrm>
        </p:spPr>
        <p:txBody>
          <a:bodyPr vert="horz" wrap="square" lIns="0" tIns="45720" rIns="108000" bIns="45720" anchor="t"/>
          <a:lstStyle/>
          <a:p>
            <a:pPr algn="ctr" eaLnBrk="1" hangingPunct="1">
              <a:lnSpc>
                <a:spcPts val="6000"/>
              </a:lnSpc>
              <a:buClrTx/>
              <a:buSzTx/>
              <a:buFontTx/>
            </a:pPr>
            <a:r>
              <a:rPr lang="zh-CN" altLang="en-US" sz="4000" dirty="0"/>
              <a:t>中国核能行业协会</a:t>
            </a:r>
            <a:r>
              <a:rPr lang="en-US" altLang="zh-CN" sz="4000" dirty="0"/>
              <a:t/>
            </a:r>
            <a:br>
              <a:rPr lang="en-US" altLang="zh-CN" sz="4000" dirty="0"/>
            </a:br>
            <a:r>
              <a:rPr lang="zh-CN" altLang="en-US" sz="4000" dirty="0" smtClean="0"/>
              <a:t>核电工程施工质量自评价经验介绍</a:t>
            </a:r>
            <a:endParaRPr lang="zh-CN" altLang="en-US" sz="4000" kern="1200" dirty="0">
              <a:solidFill>
                <a:schemeClr val="bg1"/>
              </a:solidFill>
            </a:endParaRPr>
          </a:p>
        </p:txBody>
      </p:sp>
      <p:sp>
        <p:nvSpPr>
          <p:cNvPr id="8196" name="Text Placeholder 5"/>
          <p:cNvSpPr>
            <a:spLocks noGrp="1"/>
          </p:cNvSpPr>
          <p:nvPr>
            <p:ph type="body" sz="quarter" idx="11"/>
          </p:nvPr>
        </p:nvSpPr>
        <p:spPr>
          <a:xfrm>
            <a:off x="3059832" y="4365104"/>
            <a:ext cx="3312368" cy="1296144"/>
          </a:xfrm>
        </p:spPr>
        <p:txBody>
          <a:bodyPr vert="horz" wrap="square" lIns="0" tIns="45720" rIns="108000" bIns="45720" anchor="t"/>
          <a:lstStyle/>
          <a:p>
            <a:pPr algn="ctr" eaLnBrk="1" hangingPunct="1">
              <a:lnSpc>
                <a:spcPts val="4000"/>
              </a:lnSpc>
            </a:pPr>
            <a:endParaRPr lang="en-US" altLang="zh-CN" sz="2400" dirty="0" smtClean="0"/>
          </a:p>
          <a:p>
            <a:pPr algn="ctr" eaLnBrk="1" hangingPunct="1">
              <a:lnSpc>
                <a:spcPts val="4000"/>
              </a:lnSpc>
            </a:pPr>
            <a:r>
              <a:rPr lang="zh-CN" altLang="en-US" sz="2400" dirty="0" smtClean="0"/>
              <a:t>中</a:t>
            </a:r>
            <a:r>
              <a:rPr lang="zh-CN" altLang="en-US" sz="2400" dirty="0"/>
              <a:t>广核工程有限公司</a:t>
            </a:r>
          </a:p>
          <a:p>
            <a:pPr algn="ctr" eaLnBrk="1" hangingPunct="1">
              <a:lnSpc>
                <a:spcPts val="3200"/>
              </a:lnSpc>
              <a:buClrTx/>
              <a:buSzTx/>
            </a:pPr>
            <a:endParaRPr lang="en-US" altLang="zh-CN" sz="2400" kern="1200" dirty="0" smtClean="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xfrm>
            <a:off x="6975475" y="6304235"/>
            <a:ext cx="2133600" cy="365125"/>
          </a:xfrm>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10</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grpSp>
        <p:nvGrpSpPr>
          <p:cNvPr id="10" name="组合 9"/>
          <p:cNvGrpSpPr/>
          <p:nvPr/>
        </p:nvGrpSpPr>
        <p:grpSpPr>
          <a:xfrm>
            <a:off x="539552" y="2178730"/>
            <a:ext cx="8352928" cy="1280399"/>
            <a:chOff x="579958" y="1498350"/>
            <a:chExt cx="8352928" cy="1280399"/>
          </a:xfrm>
        </p:grpSpPr>
        <p:sp>
          <p:nvSpPr>
            <p:cNvPr id="18" name="矩形 17"/>
            <p:cNvSpPr/>
            <p:nvPr/>
          </p:nvSpPr>
          <p:spPr>
            <a:xfrm>
              <a:off x="579958" y="1498350"/>
              <a:ext cx="129614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申报</a:t>
              </a:r>
              <a:endParaRPr lang="zh-CN" altLang="en-US" sz="2000" b="1" dirty="0"/>
            </a:p>
          </p:txBody>
        </p:sp>
        <p:sp>
          <p:nvSpPr>
            <p:cNvPr id="19" name="文本框 8"/>
            <p:cNvSpPr txBox="1"/>
            <p:nvPr/>
          </p:nvSpPr>
          <p:spPr>
            <a:xfrm>
              <a:off x="588064" y="1855419"/>
              <a:ext cx="8344822" cy="923330"/>
            </a:xfrm>
            <a:prstGeom prst="rect">
              <a:avLst/>
            </a:prstGeom>
            <a:noFill/>
            <a:ln>
              <a:solidFill>
                <a:schemeClr val="tx1"/>
              </a:solidFill>
            </a:ln>
          </p:spPr>
          <p:txBody>
            <a:bodyPr wrap="square" rtlCol="0">
              <a:spAutoFit/>
            </a:bodyPr>
            <a:lstStyle/>
            <a:p>
              <a:pPr marL="285750" indent="-285750">
                <a:lnSpc>
                  <a:spcPct val="150000"/>
                </a:lnSpc>
                <a:buFont typeface="Arial" panose="020B0604020202020204" pitchFamily="34" charset="0"/>
                <a:buChar char="•"/>
              </a:pP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创中国核能优质工程规划指南（征求意见稿）</a:t>
              </a:r>
              <a:r>
                <a:rPr lang="en-US" altLang="zh-CN" b="1" dirty="0" smtClean="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中国核能优质工程奖评选办法</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a:t>
              </a:r>
              <a:r>
                <a:rPr lang="en-US" altLang="zh-CN" b="1" dirty="0">
                  <a:latin typeface="微软雅黑" panose="020B0503020204020204" pitchFamily="34" charset="-122"/>
                  <a:ea typeface="微软雅黑" panose="020B0503020204020204" pitchFamily="34" charset="-122"/>
                </a:rPr>
                <a:t>2018</a:t>
              </a:r>
              <a:r>
                <a:rPr lang="zh-CN" altLang="en-US" b="1" dirty="0">
                  <a:latin typeface="微软雅黑" panose="020B0503020204020204" pitchFamily="34" charset="-122"/>
                  <a:ea typeface="微软雅黑" panose="020B0503020204020204" pitchFamily="34" charset="-122"/>
                </a:rPr>
                <a:t>版） </a:t>
              </a:r>
              <a:r>
                <a:rPr lang="en-US" altLang="zh-CN" b="1"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和</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中国核能优质工程评选工作实施细则（试行</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等</a:t>
              </a:r>
              <a:endParaRPr lang="zh-CN" altLang="en-US"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579961" y="5358781"/>
            <a:ext cx="8312519" cy="1231476"/>
            <a:chOff x="723975" y="1498350"/>
            <a:chExt cx="8096495" cy="1231476"/>
          </a:xfrm>
        </p:grpSpPr>
        <p:sp>
          <p:nvSpPr>
            <p:cNvPr id="21" name="矩形 20"/>
            <p:cNvSpPr/>
            <p:nvPr/>
          </p:nvSpPr>
          <p:spPr>
            <a:xfrm>
              <a:off x="723977" y="1498350"/>
              <a:ext cx="140490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评优</a:t>
              </a:r>
            </a:p>
          </p:txBody>
        </p:sp>
        <p:sp>
          <p:nvSpPr>
            <p:cNvPr id="22" name="文本框 19"/>
            <p:cNvSpPr txBox="1"/>
            <p:nvPr/>
          </p:nvSpPr>
          <p:spPr>
            <a:xfrm>
              <a:off x="723975" y="1855419"/>
              <a:ext cx="8096495" cy="874407"/>
            </a:xfrm>
            <a:prstGeom prst="rect">
              <a:avLst/>
            </a:prstGeom>
            <a:noFill/>
            <a:ln>
              <a:solidFill>
                <a:schemeClr val="tx1"/>
              </a:solidFill>
            </a:ln>
          </p:spPr>
          <p:txBody>
            <a:bodyPr wrap="square" rtlCol="0">
              <a:spAutoFit/>
            </a:bodyPr>
            <a:lstStyle/>
            <a:p>
              <a:pPr marL="285750" indent="-285750">
                <a:lnSpc>
                  <a:spcPct val="150000"/>
                </a:lnSpc>
                <a:buFont typeface="Arial" panose="020B0604020202020204" pitchFamily="34" charset="0"/>
                <a:buChar char="•"/>
              </a:pP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核能工程施工质量评价实施办法（</a:t>
              </a:r>
              <a:r>
                <a:rPr lang="en-US" altLang="zh-CN" dirty="0">
                  <a:latin typeface="微软雅黑" panose="020B0503020204020204" pitchFamily="34" charset="-122"/>
                  <a:ea typeface="微软雅黑" panose="020B0503020204020204" pitchFamily="34" charset="-122"/>
                </a:rPr>
                <a:t>2020</a:t>
              </a:r>
              <a:r>
                <a:rPr lang="zh-CN" altLang="en-US" dirty="0">
                  <a:latin typeface="微软雅黑" panose="020B0503020204020204" pitchFamily="34" charset="-122"/>
                  <a:ea typeface="微软雅黑" panose="020B0503020204020204" pitchFamily="34" charset="-122"/>
                </a:rPr>
                <a:t>版） </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和</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核电工程施工质量评价规程（</a:t>
              </a:r>
              <a:r>
                <a:rPr lang="en-US" altLang="zh-CN" dirty="0">
                  <a:latin typeface="微软雅黑" panose="020B0503020204020204" pitchFamily="34" charset="-122"/>
                  <a:ea typeface="微软雅黑" panose="020B0503020204020204" pitchFamily="34" charset="-122"/>
                </a:rPr>
                <a:t>2020</a:t>
              </a:r>
              <a:r>
                <a:rPr lang="zh-CN" altLang="en-US" dirty="0">
                  <a:latin typeface="微软雅黑" panose="020B0503020204020204" pitchFamily="34" charset="-122"/>
                  <a:ea typeface="微软雅黑" panose="020B0503020204020204" pitchFamily="34" charset="-122"/>
                </a:rPr>
                <a:t>版） </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等</a:t>
              </a:r>
            </a:p>
          </p:txBody>
        </p:sp>
      </p:grpSp>
      <p:sp>
        <p:nvSpPr>
          <p:cNvPr id="2" name="TextBox 1"/>
          <p:cNvSpPr txBox="1"/>
          <p:nvPr/>
        </p:nvSpPr>
        <p:spPr>
          <a:xfrm>
            <a:off x="683568" y="1340768"/>
            <a:ext cx="8208912" cy="753220"/>
          </a:xfrm>
          <a:prstGeom prst="rect">
            <a:avLst/>
          </a:prstGeom>
          <a:noFill/>
          <a:ln w="22225">
            <a:solidFill>
              <a:schemeClr val="tx1">
                <a:lumMod val="60000"/>
                <a:lumOff val="40000"/>
              </a:schemeClr>
            </a:solidFill>
            <a:prstDash val="dashDot"/>
          </a:ln>
        </p:spPr>
        <p:txBody>
          <a:bodyPr wrap="square" rtlCol="0">
            <a:spAutoFit/>
          </a:bodyPr>
          <a:lstStyle/>
          <a:p>
            <a:pPr>
              <a:lnSpc>
                <a:spcPct val="125000"/>
              </a:lnSpc>
            </a:pPr>
            <a:r>
              <a:rPr lang="zh-CN" altLang="en-US" dirty="0" smtClean="0">
                <a:latin typeface="微软雅黑" panose="020B0503020204020204" pitchFamily="34" charset="-122"/>
                <a:ea typeface="微软雅黑" panose="020B0503020204020204" pitchFamily="34" charset="-122"/>
              </a:rPr>
              <a:t>     在工程建设阶段工程策划和实施过程中，按照</a:t>
            </a:r>
            <a:r>
              <a:rPr lang="zh-CN" altLang="en-US" dirty="0">
                <a:latin typeface="微软雅黑" panose="020B0503020204020204" pitchFamily="34" charset="-122"/>
                <a:ea typeface="微软雅黑" panose="020B0503020204020204" pitchFamily="34" charset="-122"/>
              </a:rPr>
              <a:t>质量评价规程和</a:t>
            </a:r>
            <a:r>
              <a:rPr lang="zh-CN" altLang="en-US" dirty="0" smtClean="0">
                <a:latin typeface="微软雅黑" panose="020B0503020204020204" pitchFamily="34" charset="-122"/>
                <a:ea typeface="微软雅黑" panose="020B0503020204020204" pitchFamily="34" charset="-122"/>
              </a:rPr>
              <a:t>实施办法开展各项业务。</a:t>
            </a:r>
            <a:endParaRPr lang="zh-CN" altLang="en-US" dirty="0">
              <a:latin typeface="微软雅黑" panose="020B0503020204020204" pitchFamily="34" charset="-122"/>
              <a:ea typeface="微软雅黑" panose="020B0503020204020204" pitchFamily="34" charset="-122"/>
            </a:endParaRPr>
          </a:p>
        </p:txBody>
      </p:sp>
      <p:sp>
        <p:nvSpPr>
          <p:cNvPr id="3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33" name="îṥlïḓê"/>
          <p:cNvGrpSpPr/>
          <p:nvPr/>
        </p:nvGrpSpPr>
        <p:grpSpPr>
          <a:xfrm>
            <a:off x="132221" y="692696"/>
            <a:ext cx="839380" cy="792088"/>
            <a:chOff x="1468531" y="1871421"/>
            <a:chExt cx="2080967" cy="1983665"/>
          </a:xfrm>
        </p:grpSpPr>
        <p:sp>
          <p:nvSpPr>
            <p:cNvPr id="3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3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3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3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3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3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40" name="Shape 314"/>
          <p:cNvSpPr/>
          <p:nvPr/>
        </p:nvSpPr>
        <p:spPr>
          <a:xfrm flipV="1">
            <a:off x="905070" y="1268760"/>
            <a:ext cx="8159948" cy="14765"/>
          </a:xfrm>
          <a:prstGeom prst="line">
            <a:avLst/>
          </a:prstGeom>
          <a:ln w="3175">
            <a:solidFill>
              <a:schemeClr val="bg1">
                <a:lumMod val="65000"/>
              </a:schemeClr>
            </a:solidFill>
            <a:bevel/>
          </a:ln>
        </p:spPr>
        <p:txBody>
          <a:bodyPr lIns="45719" rIns="45719"/>
          <a:lstStyle/>
          <a:p>
            <a:endParaRPr/>
          </a:p>
        </p:txBody>
      </p:sp>
      <p:sp>
        <p:nvSpPr>
          <p:cNvPr id="3" name="矩形 2"/>
          <p:cNvSpPr/>
          <p:nvPr/>
        </p:nvSpPr>
        <p:spPr>
          <a:xfrm>
            <a:off x="535557" y="3546882"/>
            <a:ext cx="8356923" cy="1754326"/>
          </a:xfrm>
          <a:prstGeom prst="rect">
            <a:avLst/>
          </a:prstGeom>
          <a:ln>
            <a:solidFill>
              <a:schemeClr val="tx1"/>
            </a:solidFill>
          </a:ln>
        </p:spPr>
        <p:txBody>
          <a:bodyPr wrap="square">
            <a:spAutoFit/>
          </a:bodyPr>
          <a:lstStyle/>
          <a:p>
            <a:pPr>
              <a:lnSpc>
                <a:spcPct val="150000"/>
              </a:lnSpc>
            </a:pPr>
            <a:r>
              <a:rPr lang="en-US" altLang="zh-CN" dirty="0" smtClean="0">
                <a:latin typeface="微软雅黑" panose="020B0503020204020204" pitchFamily="34" charset="-122"/>
                <a:ea typeface="微软雅黑" panose="020B0503020204020204" pitchFamily="34" charset="-122"/>
              </a:rPr>
              <a:t>     2018~2019</a:t>
            </a:r>
            <a:r>
              <a:rPr lang="zh-CN" altLang="en-US" dirty="0">
                <a:latin typeface="微软雅黑" panose="020B0503020204020204" pitchFamily="34" charset="-122"/>
                <a:ea typeface="微软雅黑" panose="020B0503020204020204" pitchFamily="34" charset="-122"/>
              </a:rPr>
              <a:t>年</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4</a:t>
            </a:r>
            <a:r>
              <a:rPr lang="zh-CN" altLang="en-US" dirty="0">
                <a:latin typeface="微软雅黑" panose="020B0503020204020204" pitchFamily="34" charset="-122"/>
                <a:ea typeface="微软雅黑" panose="020B0503020204020204" pitchFamily="34" charset="-122"/>
              </a:rPr>
              <a:t>个工程项目直接</a:t>
            </a:r>
            <a:r>
              <a:rPr lang="zh-CN" altLang="en-US" dirty="0" smtClean="0">
                <a:latin typeface="微软雅黑" panose="020B0503020204020204" pitchFamily="34" charset="-122"/>
                <a:ea typeface="微软雅黑" panose="020B0503020204020204" pitchFamily="34" charset="-122"/>
              </a:rPr>
              <a:t>参评</a:t>
            </a:r>
            <a:r>
              <a:rPr lang="zh-CN" altLang="en-US" dirty="0">
                <a:latin typeface="微软雅黑" panose="020B0503020204020204" pitchFamily="34" charset="-122"/>
                <a:ea typeface="微软雅黑" panose="020B0503020204020204" pitchFamily="34" charset="-122"/>
              </a:rPr>
              <a:t>，核电运行可直接提出评优申请。</a:t>
            </a:r>
            <a:r>
              <a:rPr lang="zh-CN" altLang="en-US" dirty="0"/>
              <a:t/>
            </a:r>
            <a:br>
              <a:rPr lang="zh-CN" altLang="en-US" dirty="0"/>
            </a:br>
            <a:r>
              <a:rPr lang="zh-CN" altLang="en-US" dirty="0" smtClean="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从</a:t>
            </a:r>
            <a:r>
              <a:rPr lang="en-US" altLang="zh-CN" dirty="0">
                <a:latin typeface="微软雅黑" panose="020B0503020204020204" pitchFamily="34" charset="-122"/>
                <a:ea typeface="微软雅黑" panose="020B0503020204020204" pitchFamily="34" charset="-122"/>
              </a:rPr>
              <a:t>2020</a:t>
            </a:r>
            <a:r>
              <a:rPr lang="zh-CN" altLang="en-US" dirty="0">
                <a:latin typeface="微软雅黑" panose="020B0503020204020204" pitchFamily="34" charset="-122"/>
                <a:ea typeface="微软雅黑" panose="020B0503020204020204" pitchFamily="34" charset="-122"/>
              </a:rPr>
              <a:t>年起，核电工程项目须从新项目开始提出创优申报，核协不再接受在建和运行</a:t>
            </a:r>
            <a:r>
              <a:rPr lang="zh-CN" altLang="en-US" dirty="0" smtClean="0">
                <a:latin typeface="微软雅黑" panose="020B0503020204020204" pitchFamily="34" charset="-122"/>
                <a:ea typeface="微软雅黑" panose="020B0503020204020204" pitchFamily="34" charset="-122"/>
              </a:rPr>
              <a:t>项目创</a:t>
            </a:r>
            <a:r>
              <a:rPr lang="zh-CN" altLang="en-US" dirty="0">
                <a:latin typeface="微软雅黑" panose="020B0503020204020204" pitchFamily="34" charset="-122"/>
                <a:ea typeface="微软雅黑" panose="020B0503020204020204" pitchFamily="34" charset="-122"/>
              </a:rPr>
              <a:t>（评）优申报</a:t>
            </a:r>
            <a:r>
              <a:rPr lang="zh-CN" altLang="en-US" dirty="0" smtClean="0">
                <a:latin typeface="微软雅黑" panose="020B0503020204020204" pitchFamily="34" charset="-122"/>
                <a:ea typeface="微软雅黑" panose="020B0503020204020204" pitchFamily="34" charset="-122"/>
              </a:rPr>
              <a:t>。核电</a:t>
            </a:r>
            <a:r>
              <a:rPr lang="zh-CN" altLang="en-US" dirty="0">
                <a:latin typeface="微软雅黑" panose="020B0503020204020204" pitchFamily="34" charset="-122"/>
                <a:ea typeface="微软雅黑" panose="020B0503020204020204" pitchFamily="34" charset="-122"/>
              </a:rPr>
              <a:t>工程项目参与行业和国优评审，必须是</a:t>
            </a:r>
            <a:r>
              <a:rPr lang="zh-CN" altLang="en-US" b="1" dirty="0">
                <a:latin typeface="微软雅黑" panose="020B0503020204020204" pitchFamily="34" charset="-122"/>
                <a:ea typeface="微软雅黑" panose="020B0503020204020204" pitchFamily="34" charset="-122"/>
              </a:rPr>
              <a:t>新项目</a:t>
            </a:r>
            <a:r>
              <a:rPr lang="zh-CN" altLang="en-US" dirty="0">
                <a:latin typeface="微软雅黑" panose="020B0503020204020204" pitchFamily="34" charset="-122"/>
                <a:ea typeface="微软雅黑" panose="020B0503020204020204" pitchFamily="34" charset="-122"/>
              </a:rPr>
              <a:t>，项目一经获准，就需要制定明确的</a:t>
            </a:r>
            <a:r>
              <a:rPr lang="zh-CN" altLang="en-US" b="1" dirty="0">
                <a:latin typeface="微软雅黑" panose="020B0503020204020204" pitchFamily="34" charset="-122"/>
                <a:ea typeface="微软雅黑" panose="020B0503020204020204" pitchFamily="34" charset="-122"/>
              </a:rPr>
              <a:t>创优</a:t>
            </a:r>
            <a:r>
              <a:rPr lang="zh-CN" altLang="en-US" b="1" dirty="0" smtClean="0">
                <a:latin typeface="微软雅黑" panose="020B0503020204020204" pitchFamily="34" charset="-122"/>
                <a:ea typeface="微软雅黑" panose="020B0503020204020204" pitchFamily="34" charset="-122"/>
              </a:rPr>
              <a:t>规划</a:t>
            </a:r>
            <a:r>
              <a:rPr lang="zh-CN" altLang="en-US" dirty="0" smtClean="0">
                <a:latin typeface="微软雅黑" panose="020B0503020204020204" pitchFamily="34" charset="-122"/>
                <a:ea typeface="微软雅黑" panose="020B0503020204020204" pitchFamily="34" charset="-122"/>
              </a:rPr>
              <a:t>，开展</a:t>
            </a:r>
            <a:r>
              <a:rPr lang="zh-CN" altLang="en-US" dirty="0">
                <a:latin typeface="微软雅黑" panose="020B0503020204020204" pitchFamily="34" charset="-122"/>
                <a:ea typeface="微软雅黑" panose="020B0503020204020204" pitchFamily="34" charset="-122"/>
              </a:rPr>
              <a:t>全过程策划、实施和管控。 </a:t>
            </a: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51720" y="3861048"/>
            <a:ext cx="1800200"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燕尾形 23"/>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3" name="îṥlïḓê"/>
          <p:cNvGrpSpPr/>
          <p:nvPr/>
        </p:nvGrpSpPr>
        <p:grpSpPr>
          <a:xfrm>
            <a:off x="132221" y="692696"/>
            <a:ext cx="839380" cy="792088"/>
            <a:chOff x="1468531" y="1871421"/>
            <a:chExt cx="2080967" cy="1983665"/>
          </a:xfrm>
        </p:grpSpPr>
        <p:sp>
          <p:nvSpPr>
            <p:cNvPr id="1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5"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6"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7" name="Shape 314"/>
          <p:cNvSpPr/>
          <p:nvPr/>
        </p:nvSpPr>
        <p:spPr>
          <a:xfrm flipV="1">
            <a:off x="948556" y="1196752"/>
            <a:ext cx="8159948" cy="14765"/>
          </a:xfrm>
          <a:prstGeom prst="line">
            <a:avLst/>
          </a:prstGeom>
          <a:ln w="3175">
            <a:solidFill>
              <a:schemeClr val="bg1">
                <a:lumMod val="65000"/>
              </a:schemeClr>
            </a:solidFill>
            <a:bevel/>
          </a:ln>
        </p:spPr>
        <p:txBody>
          <a:bodyPr lIns="45719" rIns="45719"/>
          <a:lstStyle/>
          <a:p>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192" y="1319544"/>
            <a:ext cx="7800263" cy="4269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矩形 2"/>
          <p:cNvSpPr/>
          <p:nvPr/>
        </p:nvSpPr>
        <p:spPr>
          <a:xfrm>
            <a:off x="971601" y="2996952"/>
            <a:ext cx="2951955" cy="2592288"/>
          </a:xfrm>
          <a:prstGeom prst="rect">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51986" y="5701527"/>
            <a:ext cx="8268486" cy="679801"/>
          </a:xfrm>
          <a:prstGeom prst="rect">
            <a:avLst/>
          </a:prstGeom>
        </p:spPr>
        <p:txBody>
          <a:bodyPr wrap="square">
            <a:spAutoFit/>
          </a:bodyPr>
          <a:lstStyle/>
          <a:p>
            <a:pPr>
              <a:lnSpc>
                <a:spcPct val="125000"/>
              </a:lnSpc>
            </a:pPr>
            <a:r>
              <a:rPr lang="zh-CN" altLang="en-US" sz="1600" dirty="0" smtClean="0">
                <a:solidFill>
                  <a:schemeClr val="dk1"/>
                </a:solidFill>
                <a:latin typeface="微软雅黑" panose="020B0503020204020204" pitchFamily="34" charset="-122"/>
                <a:ea typeface="微软雅黑" panose="020B0503020204020204" pitchFamily="34" charset="-122"/>
                <a:cs typeface=""/>
              </a:rPr>
              <a:t>     根据</a:t>
            </a:r>
            <a:r>
              <a:rPr lang="en-US" altLang="zh-CN" sz="1600" dirty="0" smtClean="0">
                <a:solidFill>
                  <a:schemeClr val="dk1"/>
                </a:solidFill>
                <a:latin typeface="微软雅黑" panose="020B0503020204020204" pitchFamily="34" charset="-122"/>
                <a:ea typeface="微软雅黑" panose="020B0503020204020204" pitchFamily="34" charset="-122"/>
                <a:cs typeface=""/>
              </a:rPr>
              <a:t>《</a:t>
            </a:r>
            <a:r>
              <a:rPr lang="zh-CN" altLang="en-US" sz="1600" dirty="0" smtClean="0">
                <a:solidFill>
                  <a:schemeClr val="dk1"/>
                </a:solidFill>
                <a:latin typeface="微软雅黑" panose="020B0503020204020204" pitchFamily="34" charset="-122"/>
                <a:ea typeface="微软雅黑" panose="020B0503020204020204" pitchFamily="34" charset="-122"/>
                <a:cs typeface=""/>
              </a:rPr>
              <a:t>核电工程施工质量评价规程</a:t>
            </a:r>
            <a:r>
              <a:rPr lang="en-US" altLang="zh-CN" sz="1600" dirty="0" smtClean="0">
                <a:solidFill>
                  <a:schemeClr val="dk1"/>
                </a:solidFill>
                <a:latin typeface="微软雅黑" panose="020B0503020204020204" pitchFamily="34" charset="-122"/>
                <a:ea typeface="微软雅黑" panose="020B0503020204020204" pitchFamily="34" charset="-122"/>
                <a:cs typeface=""/>
              </a:rPr>
              <a:t>》</a:t>
            </a:r>
            <a:r>
              <a:rPr lang="zh-CN" altLang="en-US" sz="1600" dirty="0" smtClean="0">
                <a:latin typeface="微软雅黑" panose="020B0503020204020204" pitchFamily="34" charset="-122"/>
                <a:ea typeface="微软雅黑" panose="020B0503020204020204" pitchFamily="34" charset="-122"/>
              </a:rPr>
              <a:t>，</a:t>
            </a:r>
            <a:r>
              <a:rPr lang="zh-CN" altLang="en-US" sz="1600" dirty="0" smtClean="0">
                <a:solidFill>
                  <a:schemeClr val="dk1"/>
                </a:solidFill>
                <a:latin typeface="微软雅黑" panose="020B0503020204020204" pitchFamily="34" charset="-122"/>
                <a:ea typeface="微软雅黑" panose="020B0503020204020204" pitchFamily="34" charset="-122"/>
                <a:cs typeface=""/>
              </a:rPr>
              <a:t>提前 </a:t>
            </a:r>
            <a:r>
              <a:rPr lang="en-US" altLang="zh-CN" sz="1600" dirty="0">
                <a:solidFill>
                  <a:schemeClr val="dk1"/>
                </a:solidFill>
                <a:latin typeface="微软雅黑" panose="020B0503020204020204" pitchFamily="34" charset="-122"/>
                <a:ea typeface="微软雅黑" panose="020B0503020204020204" pitchFamily="34" charset="-122"/>
                <a:cs typeface=""/>
              </a:rPr>
              <a:t>2 </a:t>
            </a:r>
            <a:r>
              <a:rPr lang="zh-CN" altLang="en-US" sz="1600" dirty="0">
                <a:solidFill>
                  <a:schemeClr val="dk1"/>
                </a:solidFill>
                <a:latin typeface="微软雅黑" panose="020B0503020204020204" pitchFamily="34" charset="-122"/>
                <a:ea typeface="微软雅黑" panose="020B0503020204020204" pitchFamily="34" charset="-122"/>
                <a:cs typeface=""/>
              </a:rPr>
              <a:t>个月向中国核能</a:t>
            </a:r>
            <a:r>
              <a:rPr lang="zh-CN" altLang="en-US" sz="1600" dirty="0" smtClean="0">
                <a:solidFill>
                  <a:schemeClr val="dk1"/>
                </a:solidFill>
                <a:latin typeface="微软雅黑" panose="020B0503020204020204" pitchFamily="34" charset="-122"/>
                <a:ea typeface="微软雅黑" panose="020B0503020204020204" pitchFamily="34" charset="-122"/>
                <a:cs typeface=""/>
              </a:rPr>
              <a:t>行业协会</a:t>
            </a:r>
            <a:r>
              <a:rPr lang="zh-CN" altLang="en-US" sz="1600" dirty="0">
                <a:solidFill>
                  <a:schemeClr val="dk1"/>
                </a:solidFill>
                <a:latin typeface="微软雅黑" panose="020B0503020204020204" pitchFamily="34" charset="-122"/>
                <a:ea typeface="微软雅黑" panose="020B0503020204020204" pitchFamily="34" charset="-122"/>
                <a:cs typeface=""/>
              </a:rPr>
              <a:t>提出质量评价申请，并在质量评价具体实施前两周，提交</a:t>
            </a:r>
            <a:r>
              <a:rPr lang="en-US" altLang="zh-CN" sz="1600" b="1" dirty="0">
                <a:solidFill>
                  <a:schemeClr val="dk1"/>
                </a:solidFill>
                <a:latin typeface="微软雅黑" panose="020B0503020204020204" pitchFamily="34" charset="-122"/>
                <a:ea typeface="微软雅黑" panose="020B0503020204020204" pitchFamily="34" charset="-122"/>
                <a:cs typeface=""/>
              </a:rPr>
              <a:t>《</a:t>
            </a:r>
            <a:r>
              <a:rPr lang="zh-CN" altLang="en-US" sz="1600" b="1" dirty="0" smtClean="0">
                <a:solidFill>
                  <a:schemeClr val="dk1"/>
                </a:solidFill>
                <a:latin typeface="微软雅黑" panose="020B0503020204020204" pitchFamily="34" charset="-122"/>
                <a:ea typeface="微软雅黑" panose="020B0503020204020204" pitchFamily="34" charset="-122"/>
                <a:cs typeface=""/>
              </a:rPr>
              <a:t>工程施工</a:t>
            </a:r>
            <a:r>
              <a:rPr lang="zh-CN" altLang="en-US" sz="1600" b="1" dirty="0">
                <a:solidFill>
                  <a:schemeClr val="dk1"/>
                </a:solidFill>
                <a:latin typeface="微软雅黑" panose="020B0503020204020204" pitchFamily="34" charset="-122"/>
                <a:ea typeface="微软雅黑" panose="020B0503020204020204" pitchFamily="34" charset="-122"/>
                <a:cs typeface=""/>
              </a:rPr>
              <a:t>质量自评价报告</a:t>
            </a:r>
            <a:r>
              <a:rPr lang="en-US" altLang="zh-CN" sz="1600" b="1" dirty="0" smtClean="0">
                <a:solidFill>
                  <a:schemeClr val="dk1"/>
                </a:solidFill>
                <a:latin typeface="微软雅黑" panose="020B0503020204020204" pitchFamily="34" charset="-122"/>
                <a:ea typeface="微软雅黑" panose="020B0503020204020204" pitchFamily="34" charset="-122"/>
                <a:cs typeface=""/>
              </a:rPr>
              <a:t>》</a:t>
            </a:r>
            <a:r>
              <a:rPr lang="zh-CN" altLang="en-US" sz="1600" dirty="0" smtClean="0">
                <a:solidFill>
                  <a:schemeClr val="dk1"/>
                </a:solidFill>
                <a:latin typeface="微软雅黑" panose="020B0503020204020204" pitchFamily="34" charset="-122"/>
                <a:ea typeface="微软雅黑" panose="020B0503020204020204" pitchFamily="34" charset="-122"/>
                <a:cs typeface=""/>
              </a:rPr>
              <a:t>。</a:t>
            </a:r>
            <a:endParaRPr lang="zh-CN" altLang="en-US" sz="1600" dirty="0">
              <a:solidFill>
                <a:schemeClr val="dk1"/>
              </a:solidFill>
              <a:latin typeface="微软雅黑" panose="020B0503020204020204" pitchFamily="34" charset="-122"/>
              <a:ea typeface="微软雅黑" panose="020B0503020204020204" pitchFamily="34" charset="-122"/>
              <a:cs typeface=""/>
            </a:endParaRPr>
          </a:p>
        </p:txBody>
      </p:sp>
    </p:spTree>
    <p:extLst>
      <p:ext uri="{BB962C8B-B14F-4D97-AF65-F5344CB8AC3E}">
        <p14:creationId xmlns:p14="http://schemas.microsoft.com/office/powerpoint/2010/main" val="3342013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196752"/>
            <a:ext cx="7670551" cy="554513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矩形 1"/>
          <p:cNvSpPr/>
          <p:nvPr/>
        </p:nvSpPr>
        <p:spPr>
          <a:xfrm>
            <a:off x="1763688" y="3789040"/>
            <a:ext cx="1800200"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燕尾形 23"/>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3" name="îṥlïḓê"/>
          <p:cNvGrpSpPr/>
          <p:nvPr/>
        </p:nvGrpSpPr>
        <p:grpSpPr>
          <a:xfrm>
            <a:off x="132221" y="692696"/>
            <a:ext cx="839380" cy="792088"/>
            <a:chOff x="1468531" y="1871421"/>
            <a:chExt cx="2080967" cy="1983665"/>
          </a:xfrm>
        </p:grpSpPr>
        <p:sp>
          <p:nvSpPr>
            <p:cNvPr id="1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5"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6"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7" name="Shape 314"/>
          <p:cNvSpPr/>
          <p:nvPr/>
        </p:nvSpPr>
        <p:spPr>
          <a:xfrm flipV="1">
            <a:off x="683568" y="1196752"/>
            <a:ext cx="8159948" cy="14765"/>
          </a:xfrm>
          <a:prstGeom prst="line">
            <a:avLst/>
          </a:prstGeom>
          <a:ln w="3175">
            <a:solidFill>
              <a:schemeClr val="bg1">
                <a:lumMod val="65000"/>
              </a:schemeClr>
            </a:solidFill>
            <a:bevel/>
          </a:ln>
        </p:spPr>
        <p:txBody>
          <a:bodyPr lIns="45719" rIns="45719"/>
          <a:lstStyle/>
          <a:p>
            <a:endParaRPr/>
          </a:p>
        </p:txBody>
      </p:sp>
      <p:sp>
        <p:nvSpPr>
          <p:cNvPr id="3" name="矩形 2"/>
          <p:cNvSpPr/>
          <p:nvPr/>
        </p:nvSpPr>
        <p:spPr>
          <a:xfrm>
            <a:off x="6300192" y="2121237"/>
            <a:ext cx="2723852" cy="3323987"/>
          </a:xfrm>
          <a:prstGeom prst="rect">
            <a:avLst/>
          </a:prstGeom>
          <a:solidFill>
            <a:schemeClr val="bg1">
              <a:lumMod val="95000"/>
            </a:schemeClr>
          </a:solidFill>
        </p:spPr>
        <p:style>
          <a:lnRef idx="0">
            <a:schemeClr val="accent2"/>
          </a:lnRef>
          <a:fillRef idx="3">
            <a:schemeClr val="accent2"/>
          </a:fillRef>
          <a:effectRef idx="3">
            <a:schemeClr val="accent2"/>
          </a:effectRef>
          <a:fontRef idx="minor">
            <a:schemeClr val="lt1"/>
          </a:fontRef>
        </p:style>
        <p:txBody>
          <a:bodyPr wrap="square">
            <a:spAutoFit/>
          </a:bodyPr>
          <a:lstStyle/>
          <a:p>
            <a:r>
              <a:rPr lang="zh-CN" altLang="en-US" sz="1400" dirty="0" smtClean="0">
                <a:solidFill>
                  <a:schemeClr val="tx1"/>
                </a:solidFill>
                <a:latin typeface="微软雅黑" panose="020B0503020204020204" pitchFamily="34" charset="-122"/>
                <a:ea typeface="微软雅黑" panose="020B0503020204020204" pitchFamily="34" charset="-122"/>
              </a:rPr>
              <a:t>由核电工程建设单位根据</a:t>
            </a:r>
            <a:r>
              <a:rPr lang="zh-CN" altLang="en-US" sz="1400" dirty="0">
                <a:solidFill>
                  <a:schemeClr val="tx1"/>
                </a:solidFill>
                <a:latin typeface="微软雅黑" panose="020B0503020204020204" pitchFamily="34" charset="-122"/>
                <a:ea typeface="微软雅黑" panose="020B0503020204020204" pitchFamily="34" charset="-122"/>
              </a:rPr>
              <a:t>工程进展情况，</a:t>
            </a:r>
            <a:r>
              <a:rPr lang="zh-CN" altLang="en-US" sz="1400" b="1" dirty="0">
                <a:solidFill>
                  <a:schemeClr val="tx1"/>
                </a:solidFill>
                <a:latin typeface="微软雅黑" panose="020B0503020204020204" pitchFamily="34" charset="-122"/>
                <a:ea typeface="微软雅黑" panose="020B0503020204020204" pitchFamily="34" charset="-122"/>
              </a:rPr>
              <a:t>提出质量评价</a:t>
            </a:r>
            <a:r>
              <a:rPr lang="zh-CN" altLang="en-US" sz="1400" b="1" dirty="0" smtClean="0">
                <a:solidFill>
                  <a:schemeClr val="tx1"/>
                </a:solidFill>
                <a:latin typeface="微软雅黑" panose="020B0503020204020204" pitchFamily="34" charset="-122"/>
                <a:ea typeface="微软雅黑" panose="020B0503020204020204" pitchFamily="34" charset="-122"/>
              </a:rPr>
              <a:t>申请</a:t>
            </a:r>
            <a:r>
              <a:rPr lang="zh-CN" altLang="en-US" sz="1400" dirty="0" smtClean="0">
                <a:solidFill>
                  <a:schemeClr val="tx1"/>
                </a:solidFill>
                <a:latin typeface="微软雅黑" panose="020B0503020204020204" pitchFamily="34" charset="-122"/>
                <a:ea typeface="微软雅黑" panose="020B0503020204020204" pitchFamily="34" charset="-122"/>
              </a:rPr>
              <a:t>，报</a:t>
            </a:r>
            <a:r>
              <a:rPr lang="zh-CN" altLang="en-US" sz="1400" dirty="0">
                <a:solidFill>
                  <a:schemeClr val="tx1"/>
                </a:solidFill>
                <a:latin typeface="微软雅黑" panose="020B0503020204020204" pitchFamily="34" charset="-122"/>
                <a:ea typeface="微软雅黑" panose="020B0503020204020204" pitchFamily="34" charset="-122"/>
              </a:rPr>
              <a:t>中国核能行业</a:t>
            </a:r>
            <a:r>
              <a:rPr lang="zh-CN" altLang="en-US" sz="1400" dirty="0" smtClean="0">
                <a:solidFill>
                  <a:schemeClr val="tx1"/>
                </a:solidFill>
                <a:latin typeface="微软雅黑" panose="020B0503020204020204" pitchFamily="34" charset="-122"/>
                <a:ea typeface="微软雅黑" panose="020B0503020204020204" pitchFamily="34" charset="-122"/>
              </a:rPr>
              <a:t>协会。</a:t>
            </a:r>
            <a:endParaRPr lang="en-US" altLang="zh-CN" sz="1400" dirty="0" smtClean="0">
              <a:solidFill>
                <a:schemeClr val="tx1"/>
              </a:solidFill>
              <a:latin typeface="微软雅黑" panose="020B0503020204020204" pitchFamily="34" charset="-122"/>
              <a:ea typeface="微软雅黑" panose="020B0503020204020204" pitchFamily="34" charset="-122"/>
            </a:endParaRPr>
          </a:p>
          <a:p>
            <a:r>
              <a:rPr lang="en-US" altLang="zh-CN" sz="1400" dirty="0" smtClean="0">
                <a:solidFill>
                  <a:schemeClr val="tx1"/>
                </a:solidFill>
                <a:latin typeface="微软雅黑" panose="020B0503020204020204" pitchFamily="34" charset="-122"/>
                <a:ea typeface="微软雅黑" panose="020B0503020204020204" pitchFamily="34" charset="-122"/>
              </a:rPr>
              <a:t>4.1 </a:t>
            </a:r>
            <a:r>
              <a:rPr lang="zh-CN" altLang="en-US" sz="1400" dirty="0" smtClean="0">
                <a:solidFill>
                  <a:schemeClr val="tx1"/>
                </a:solidFill>
                <a:latin typeface="微软雅黑" panose="020B0503020204020204" pitchFamily="34" charset="-122"/>
                <a:ea typeface="微软雅黑" panose="020B0503020204020204" pitchFamily="34" charset="-122"/>
              </a:rPr>
              <a:t>实施工程质量评价的项目， 建设单位宜组织参建单位在工程开工前制定</a:t>
            </a:r>
            <a:r>
              <a:rPr lang="zh-CN" altLang="en-US" sz="1400" b="1" dirty="0" smtClean="0">
                <a:solidFill>
                  <a:schemeClr val="tx1"/>
                </a:solidFill>
                <a:latin typeface="微软雅黑" panose="020B0503020204020204" pitchFamily="34" charset="-122"/>
                <a:ea typeface="微软雅黑" panose="020B0503020204020204" pitchFamily="34" charset="-122"/>
              </a:rPr>
              <a:t>工程质量目标</a:t>
            </a:r>
            <a:r>
              <a:rPr lang="zh-CN" altLang="en-US" sz="1400" dirty="0" smtClean="0">
                <a:solidFill>
                  <a:schemeClr val="tx1"/>
                </a:solidFill>
                <a:latin typeface="微软雅黑" panose="020B0503020204020204" pitchFamily="34" charset="-122"/>
                <a:ea typeface="微软雅黑" panose="020B0503020204020204" pitchFamily="34" charset="-122"/>
              </a:rPr>
              <a:t>，实行目标管理，编制质量目标</a:t>
            </a:r>
            <a:r>
              <a:rPr lang="zh-CN" altLang="en-US" sz="1400" b="1" dirty="0" smtClean="0">
                <a:solidFill>
                  <a:schemeClr val="tx1"/>
                </a:solidFill>
                <a:latin typeface="微软雅黑" panose="020B0503020204020204" pitchFamily="34" charset="-122"/>
                <a:ea typeface="微软雅黑" panose="020B0503020204020204" pitchFamily="34" charset="-122"/>
              </a:rPr>
              <a:t>实施计划</a:t>
            </a:r>
            <a:r>
              <a:rPr lang="zh-CN" altLang="en-US" sz="1400" dirty="0" smtClean="0">
                <a:solidFill>
                  <a:schemeClr val="tx1"/>
                </a:solidFill>
                <a:latin typeface="微软雅黑" panose="020B0503020204020204" pitchFamily="34" charset="-122"/>
                <a:ea typeface="微软雅黑" panose="020B0503020204020204" pitchFamily="34" charset="-122"/>
              </a:rPr>
              <a:t>，明确各方责任，加强过程控制，</a:t>
            </a:r>
            <a:r>
              <a:rPr lang="zh-CN" altLang="en-US" sz="1400" b="1" dirty="0" smtClean="0">
                <a:solidFill>
                  <a:schemeClr val="tx1"/>
                </a:solidFill>
                <a:latin typeface="微软雅黑" panose="020B0503020204020204" pitchFamily="34" charset="-122"/>
                <a:ea typeface="微软雅黑" panose="020B0503020204020204" pitchFamily="34" charset="-122"/>
              </a:rPr>
              <a:t>强化各阶段的质量验收</a:t>
            </a:r>
            <a:r>
              <a:rPr lang="zh-CN" altLang="en-US" sz="1400" dirty="0" smtClean="0">
                <a:solidFill>
                  <a:schemeClr val="tx1"/>
                </a:solidFill>
                <a:latin typeface="微软雅黑" panose="020B0503020204020204" pitchFamily="34" charset="-122"/>
                <a:ea typeface="微软雅黑" panose="020B0503020204020204" pitchFamily="34" charset="-122"/>
              </a:rPr>
              <a:t>。</a:t>
            </a:r>
            <a:br>
              <a:rPr lang="zh-CN" altLang="en-US" sz="1400" dirty="0" smtClean="0">
                <a:solidFill>
                  <a:schemeClr val="tx1"/>
                </a:solidFill>
                <a:latin typeface="微软雅黑" panose="020B0503020204020204" pitchFamily="34" charset="-122"/>
                <a:ea typeface="微软雅黑" panose="020B0503020204020204" pitchFamily="34" charset="-122"/>
              </a:rPr>
            </a:br>
            <a:r>
              <a:rPr lang="en-US" altLang="zh-CN" sz="1400" dirty="0" smtClean="0">
                <a:solidFill>
                  <a:schemeClr val="tx1"/>
                </a:solidFill>
                <a:latin typeface="微软雅黑" panose="020B0503020204020204" pitchFamily="34" charset="-122"/>
                <a:ea typeface="微软雅黑" panose="020B0503020204020204" pitchFamily="34" charset="-122"/>
              </a:rPr>
              <a:t>4.2 </a:t>
            </a:r>
            <a:r>
              <a:rPr lang="zh-CN" altLang="en-US" sz="1400" dirty="0" smtClean="0">
                <a:solidFill>
                  <a:schemeClr val="tx1"/>
                </a:solidFill>
                <a:latin typeface="微软雅黑" panose="020B0503020204020204" pitchFamily="34" charset="-122"/>
                <a:ea typeface="微软雅黑" panose="020B0503020204020204" pitchFamily="34" charset="-122"/>
              </a:rPr>
              <a:t>整体工程质量评价应在各阶段工程施工质量评价完成的基础上，</a:t>
            </a:r>
            <a:r>
              <a:rPr lang="zh-CN" altLang="en-US" sz="1400" b="1" dirty="0" smtClean="0">
                <a:solidFill>
                  <a:schemeClr val="tx1"/>
                </a:solidFill>
                <a:latin typeface="微软雅黑" panose="020B0503020204020204" pitchFamily="34" charset="-122"/>
                <a:ea typeface="微软雅黑" panose="020B0503020204020204" pitchFamily="34" charset="-122"/>
              </a:rPr>
              <a:t>机组商运一年后</a:t>
            </a:r>
            <a:r>
              <a:rPr lang="zh-CN" altLang="en-US" sz="1400" dirty="0" smtClean="0">
                <a:solidFill>
                  <a:schemeClr val="tx1"/>
                </a:solidFill>
                <a:latin typeface="微软雅黑" panose="020B0503020204020204" pitchFamily="34" charset="-122"/>
                <a:ea typeface="微软雅黑" panose="020B0503020204020204" pitchFamily="34" charset="-122"/>
              </a:rPr>
              <a:t>，经过工程质量评价，综合施工过程中的各阶段质量评价结果，</a:t>
            </a:r>
            <a:r>
              <a:rPr lang="zh-CN" altLang="en-US" sz="1400" b="1" dirty="0" smtClean="0">
                <a:solidFill>
                  <a:schemeClr val="tx1"/>
                </a:solidFill>
                <a:latin typeface="微软雅黑" panose="020B0503020204020204" pitchFamily="34" charset="-122"/>
                <a:ea typeface="微软雅黑" panose="020B0503020204020204" pitchFamily="34" charset="-122"/>
              </a:rPr>
              <a:t>汇总形成该工程的整体工程质量评价结论。</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13</a:t>
            </a:fld>
            <a:endParaRPr lang="zh-CN" altLang="en-US" sz="600" dirty="0">
              <a:solidFill>
                <a:srgbClr val="A6A6A6"/>
              </a:solidFill>
              <a:ea typeface="黑体" panose="02010609060101010101" pitchFamily="2" charset="-122"/>
            </a:endParaRPr>
          </a:p>
        </p:txBody>
      </p:sp>
      <p:sp>
        <p:nvSpPr>
          <p:cNvPr id="18" name="矩形 17"/>
          <p:cNvSpPr/>
          <p:nvPr/>
        </p:nvSpPr>
        <p:spPr>
          <a:xfrm>
            <a:off x="1331640" y="1484784"/>
            <a:ext cx="6916978" cy="870606"/>
          </a:xfrm>
          <a:prstGeom prst="rect">
            <a:avLst/>
          </a:prstGeom>
          <a:solidFill>
            <a:srgbClr val="0069AC"/>
          </a:solidFill>
          <a:ln w="25400" cap="flat" cmpd="sng" algn="ctr">
            <a:solidFill>
              <a:srgbClr val="0069AC">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评价阶段划分</a:t>
            </a:r>
          </a:p>
        </p:txBody>
      </p:sp>
      <p:graphicFrame>
        <p:nvGraphicFramePr>
          <p:cNvPr id="19" name="表格 18"/>
          <p:cNvGraphicFramePr>
            <a:graphicFrameLocks noGrp="1"/>
          </p:cNvGraphicFramePr>
          <p:nvPr>
            <p:extLst>
              <p:ext uri="{D42A27DB-BD31-4B8C-83A1-F6EECF244321}">
                <p14:modId xmlns:p14="http://schemas.microsoft.com/office/powerpoint/2010/main" val="93679798"/>
              </p:ext>
            </p:extLst>
          </p:nvPr>
        </p:nvGraphicFramePr>
        <p:xfrm>
          <a:off x="1331640" y="2348880"/>
          <a:ext cx="6916978" cy="3674820"/>
        </p:xfrm>
        <a:graphic>
          <a:graphicData uri="http://schemas.openxmlformats.org/drawingml/2006/table">
            <a:tbl>
              <a:tblPr firstRow="1" bandRow="1"/>
              <a:tblGrid>
                <a:gridCol w="2203104"/>
                <a:gridCol w="2812021"/>
                <a:gridCol w="1901853"/>
              </a:tblGrid>
              <a:tr h="792088">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dirty="0" smtClean="0">
                          <a:latin typeface="微软雅黑" panose="020B0503020204020204" pitchFamily="34" charset="-122"/>
                          <a:ea typeface="微软雅黑" panose="020B0503020204020204" pitchFamily="34" charset="-122"/>
                        </a:rPr>
                        <a:t>阶段</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dirty="0" smtClean="0">
                          <a:latin typeface="微软雅黑" panose="020B0503020204020204" pitchFamily="34" charset="-122"/>
                          <a:ea typeface="微软雅黑" panose="020B0503020204020204" pitchFamily="34" charset="-122"/>
                        </a:rPr>
                        <a:t>阶段节点</a:t>
                      </a:r>
                      <a:endParaRPr lang="zh-CN" altLang="en-US" sz="2000" dirty="0">
                        <a:latin typeface="微软雅黑" panose="020B0503020204020204" pitchFamily="34" charset="-122"/>
                        <a:ea typeface="微软雅黑" panose="020B0503020204020204" pitchFamily="34" charset="-122"/>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69AC"/>
                    </a:solidFill>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dirty="0" smtClean="0">
                          <a:latin typeface="微软雅黑" panose="020B0503020204020204" pitchFamily="34" charset="-122"/>
                          <a:ea typeface="微软雅黑" panose="020B0503020204020204" pitchFamily="34" charset="-122"/>
                        </a:rPr>
                        <a:t>权重</a:t>
                      </a:r>
                      <a:r>
                        <a:rPr lang="en-US" altLang="zh-CN"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107011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latin typeface="微软雅黑" panose="020B0503020204020204" pitchFamily="34" charset="-122"/>
                          <a:ea typeface="微软雅黑" panose="020B0503020204020204" pitchFamily="34" charset="-122"/>
                        </a:rPr>
                        <a:t>第一阶段</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latin typeface="微软雅黑" panose="020B0503020204020204" pitchFamily="34" charset="-122"/>
                          <a:ea typeface="微软雅黑" panose="020B0503020204020204" pitchFamily="34" charset="-122"/>
                        </a:rPr>
                        <a:t>穹顶吊装后</a:t>
                      </a:r>
                      <a:endParaRPr lang="zh-CN" altLang="en-US" sz="2000" dirty="0">
                        <a:latin typeface="微软雅黑" panose="020B0503020204020204" pitchFamily="34" charset="-122"/>
                        <a:ea typeface="微软雅黑" panose="020B0503020204020204" pitchFamily="34" charset="-122"/>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en-US" altLang="zh-CN" sz="2000" kern="1200" dirty="0" smtClean="0">
                          <a:solidFill>
                            <a:schemeClr val="dk1"/>
                          </a:solidFill>
                          <a:latin typeface="微软雅黑" panose="020B0503020204020204" pitchFamily="34" charset="-122"/>
                          <a:ea typeface="微软雅黑" panose="020B0503020204020204" pitchFamily="34" charset="-122"/>
                          <a:cs typeface=""/>
                        </a:rPr>
                        <a:t>30%</a:t>
                      </a:r>
                      <a:endParaRPr lang="zh-CN" altLang="en-US" sz="2000" kern="1200" dirty="0">
                        <a:solidFill>
                          <a:schemeClr val="dk1"/>
                        </a:solidFill>
                        <a:latin typeface="微软雅黑" panose="020B0503020204020204" pitchFamily="34" charset="-122"/>
                        <a:ea typeface="微软雅黑" panose="020B0503020204020204" pitchFamily="34" charset="-122"/>
                        <a:cs typeface=""/>
                      </a:endParaRP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r h="9063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latin typeface="微软雅黑" panose="020B0503020204020204" pitchFamily="34" charset="-122"/>
                          <a:ea typeface="微软雅黑" panose="020B0503020204020204" pitchFamily="34" charset="-122"/>
                        </a:rPr>
                        <a:t>第二阶段</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2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smtClean="0">
                          <a:latin typeface="微软雅黑" panose="020B0503020204020204" pitchFamily="34" charset="-122"/>
                          <a:ea typeface="微软雅黑" panose="020B0503020204020204" pitchFamily="34" charset="-122"/>
                        </a:rPr>
                        <a:t>冷态功能试验后</a:t>
                      </a:r>
                      <a:endParaRPr lang="zh-CN" altLang="en-US" sz="2000" dirty="0">
                        <a:latin typeface="微软雅黑" panose="020B0503020204020204" pitchFamily="34" charset="-122"/>
                        <a:ea typeface="微软雅黑" panose="020B0503020204020204" pitchFamily="34" charset="-122"/>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69AC">
                        <a:tint val="2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en-US" altLang="zh-CN" sz="2000" kern="1200" dirty="0" smtClean="0">
                          <a:solidFill>
                            <a:schemeClr val="dk1"/>
                          </a:solidFill>
                          <a:latin typeface="微软雅黑" panose="020B0503020204020204" pitchFamily="34" charset="-122"/>
                          <a:ea typeface="微软雅黑" panose="020B0503020204020204" pitchFamily="34" charset="-122"/>
                          <a:cs typeface=""/>
                        </a:rPr>
                        <a:t>30%</a:t>
                      </a:r>
                      <a:endParaRPr lang="zh-CN" altLang="en-US" sz="2000" kern="1200" dirty="0">
                        <a:solidFill>
                          <a:schemeClr val="dk1"/>
                        </a:solidFill>
                        <a:latin typeface="微软雅黑" panose="020B0503020204020204" pitchFamily="34" charset="-122"/>
                        <a:ea typeface="微软雅黑" panose="020B0503020204020204" pitchFamily="34" charset="-122"/>
                        <a:cs typeface=""/>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20000"/>
                      </a:srgbClr>
                    </a:solidFill>
                  </a:tcPr>
                </a:tc>
              </a:tr>
              <a:tr h="9063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latin typeface="微软雅黑" panose="020B0503020204020204" pitchFamily="34" charset="-122"/>
                          <a:ea typeface="微软雅黑" panose="020B0503020204020204" pitchFamily="34" charset="-122"/>
                        </a:rPr>
                        <a:t>第三阶段</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2000" dirty="0" smtClean="0">
                          <a:latin typeface="微软雅黑" panose="020B0503020204020204" pitchFamily="34" charset="-122"/>
                          <a:ea typeface="微软雅黑" panose="020B0503020204020204" pitchFamily="34" charset="-122"/>
                        </a:rPr>
                        <a:t>核商运一年后</a:t>
                      </a:r>
                      <a:endParaRPr lang="zh-CN" altLang="en-US" sz="2000" dirty="0">
                        <a:latin typeface="微软雅黑" panose="020B0503020204020204" pitchFamily="34" charset="-122"/>
                        <a:ea typeface="微软雅黑" panose="020B0503020204020204" pitchFamily="34" charset="-122"/>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69AC">
                        <a:tint val="40000"/>
                      </a:srgb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en-US" altLang="zh-CN" sz="2000" kern="1200" dirty="0" smtClean="0">
                          <a:solidFill>
                            <a:schemeClr val="dk1"/>
                          </a:solidFill>
                          <a:latin typeface="微软雅黑" panose="020B0503020204020204" pitchFamily="34" charset="-122"/>
                          <a:ea typeface="微软雅黑" panose="020B0503020204020204" pitchFamily="34" charset="-122"/>
                          <a:cs typeface=""/>
                        </a:rPr>
                        <a:t>40%</a:t>
                      </a:r>
                      <a:endParaRPr lang="zh-CN" altLang="en-US" sz="2000" kern="1200" dirty="0">
                        <a:solidFill>
                          <a:schemeClr val="dk1"/>
                        </a:solidFill>
                        <a:latin typeface="微软雅黑" panose="020B0503020204020204" pitchFamily="34" charset="-122"/>
                        <a:ea typeface="微软雅黑" panose="020B0503020204020204" pitchFamily="34" charset="-122"/>
                        <a:cs typeface=""/>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sp>
        <p:nvSpPr>
          <p:cNvPr id="26" name="燕尾形 25"/>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2"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3" name="îṥlïḓê"/>
          <p:cNvGrpSpPr/>
          <p:nvPr/>
        </p:nvGrpSpPr>
        <p:grpSpPr>
          <a:xfrm>
            <a:off x="132221" y="692696"/>
            <a:ext cx="839380" cy="792088"/>
            <a:chOff x="1468531" y="1871421"/>
            <a:chExt cx="2080967" cy="1983665"/>
          </a:xfrm>
        </p:grpSpPr>
        <p:sp>
          <p:nvSpPr>
            <p:cNvPr id="1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5996166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02597" y="1988775"/>
            <a:ext cx="8022590" cy="2209800"/>
            <a:chOff x="5082" y="76"/>
            <a:chExt cx="12634" cy="3480"/>
          </a:xfrm>
        </p:grpSpPr>
        <p:sp>
          <p:nvSpPr>
            <p:cNvPr id="18" name="矩形 17"/>
            <p:cNvSpPr/>
            <p:nvPr/>
          </p:nvSpPr>
          <p:spPr>
            <a:xfrm>
              <a:off x="14549" y="2758"/>
              <a:ext cx="1296" cy="775"/>
            </a:xfrm>
            <a:prstGeom prst="rect">
              <a:avLst/>
            </a:prstGeom>
            <a:solidFill>
              <a:schemeClr val="accent1">
                <a:lumMod val="20000"/>
                <a:lumOff val="80000"/>
              </a:schemeClr>
            </a:solidFill>
            <a:ln w="0" cap="flat" cmpd="sng">
              <a:solidFill>
                <a:srgbClr val="000000"/>
              </a:solidFill>
              <a:prstDash val="solid"/>
              <a:miter/>
              <a:headEnd type="none" w="med" len="med"/>
              <a:tailEnd type="none" w="med" len="med"/>
            </a:ln>
          </p:spPr>
          <p:txBody>
            <a:bodyPr anchor="ctr" upright="1"/>
            <a:lstStyle/>
            <a:p>
              <a:pPr algn="ctr">
                <a:spcAft>
                  <a:spcPts val="0"/>
                </a:spcAft>
              </a:pPr>
              <a:r>
                <a:rPr lang="zh-CN" sz="1200" b="1" kern="100" dirty="0" smtClean="0">
                  <a:latin typeface="微软雅黑" panose="020B0503020204020204" pitchFamily="34" charset="-122"/>
                  <a:ea typeface="微软雅黑" panose="020B0503020204020204" pitchFamily="34" charset="-122"/>
                  <a:cs typeface="宋体"/>
                </a:rPr>
                <a:t>工程</a:t>
              </a:r>
              <a:r>
                <a:rPr lang="zh-CN" sz="1200" b="1" kern="100" dirty="0">
                  <a:latin typeface="微软雅黑" panose="020B0503020204020204" pitchFamily="34" charset="-122"/>
                  <a:ea typeface="微软雅黑" panose="020B0503020204020204" pitchFamily="34" charset="-122"/>
                  <a:cs typeface="宋体"/>
                </a:rPr>
                <a:t>档案</a:t>
              </a:r>
            </a:p>
          </p:txBody>
        </p:sp>
        <p:sp>
          <p:nvSpPr>
            <p:cNvPr id="19" name="矩形 18"/>
            <p:cNvSpPr/>
            <p:nvPr/>
          </p:nvSpPr>
          <p:spPr>
            <a:xfrm>
              <a:off x="16445" y="2775"/>
              <a:ext cx="1271" cy="776"/>
            </a:xfrm>
            <a:prstGeom prst="rect">
              <a:avLst/>
            </a:prstGeom>
            <a:solidFill>
              <a:schemeClr val="accent1">
                <a:lumMod val="20000"/>
                <a:lumOff val="80000"/>
              </a:schemeClr>
            </a:solidFill>
            <a:ln w="0" cap="flat" cmpd="sng">
              <a:solidFill>
                <a:srgbClr val="000000"/>
              </a:solidFill>
              <a:prstDash val="solid"/>
              <a:miter/>
              <a:headEnd type="none" w="med" len="med"/>
              <a:tailEnd type="none" w="med" len="med"/>
            </a:ln>
          </p:spPr>
          <p:txBody>
            <a:bodyPr anchor="ctr" upright="1"/>
            <a:lstStyle/>
            <a:p>
              <a:pPr algn="ctr">
                <a:spcAft>
                  <a:spcPts val="0"/>
                </a:spcAft>
              </a:pPr>
              <a:r>
                <a:rPr lang="zh-CN" sz="1200" b="1" kern="100" dirty="0">
                  <a:latin typeface="微软雅黑" panose="020B0503020204020204" pitchFamily="34" charset="-122"/>
                  <a:ea typeface="微软雅黑" panose="020B0503020204020204" pitchFamily="34" charset="-122"/>
                  <a:cs typeface="宋体"/>
                </a:rPr>
                <a:t>质量保证</a:t>
              </a:r>
            </a:p>
          </p:txBody>
        </p:sp>
        <p:sp>
          <p:nvSpPr>
            <p:cNvPr id="20" name="矩形 19"/>
            <p:cNvSpPr/>
            <p:nvPr/>
          </p:nvSpPr>
          <p:spPr>
            <a:xfrm>
              <a:off x="9223" y="76"/>
              <a:ext cx="3775" cy="576"/>
            </a:xfrm>
            <a:prstGeom prst="rect">
              <a:avLst/>
            </a:prstGeom>
            <a:solidFill>
              <a:schemeClr val="accent2">
                <a:lumMod val="40000"/>
                <a:lumOff val="6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zh-CN" sz="2000" b="1" kern="100" dirty="0">
                  <a:solidFill>
                    <a:srgbClr val="FF0000"/>
                  </a:solidFill>
                  <a:effectLst/>
                  <a:latin typeface="微软雅黑" panose="020B0503020204020204" pitchFamily="34" charset="-122"/>
                  <a:ea typeface="微软雅黑" panose="020B0503020204020204" pitchFamily="34" charset="-122"/>
                  <a:cs typeface="Times New Roman"/>
                </a:rPr>
                <a:t>整体工程</a:t>
              </a:r>
              <a:r>
                <a:rPr lang="zh-CN" sz="2000" b="1" kern="100" dirty="0" smtClean="0">
                  <a:solidFill>
                    <a:srgbClr val="FF0000"/>
                  </a:solidFill>
                  <a:effectLst/>
                  <a:latin typeface="微软雅黑" panose="020B0503020204020204" pitchFamily="34" charset="-122"/>
                  <a:ea typeface="微软雅黑" panose="020B0503020204020204" pitchFamily="34" charset="-122"/>
                  <a:cs typeface="Times New Roman"/>
                </a:rPr>
                <a:t>质量评价</a:t>
              </a:r>
              <a:endParaRPr lang="zh-CN" sz="2000" kern="100" dirty="0">
                <a:solidFill>
                  <a:srgbClr val="FF0000"/>
                </a:solidFill>
                <a:effectLst/>
                <a:latin typeface="微软雅黑" panose="020B0503020204020204" pitchFamily="34" charset="-122"/>
                <a:ea typeface="微软雅黑" panose="020B0503020204020204" pitchFamily="34" charset="-122"/>
                <a:cs typeface="Times New Roman"/>
              </a:endParaRPr>
            </a:p>
          </p:txBody>
        </p:sp>
        <p:sp>
          <p:nvSpPr>
            <p:cNvPr id="21" name="矩形 20"/>
            <p:cNvSpPr/>
            <p:nvPr/>
          </p:nvSpPr>
          <p:spPr>
            <a:xfrm>
              <a:off x="5701" y="1323"/>
              <a:ext cx="4336" cy="591"/>
            </a:xfrm>
            <a:prstGeom prst="rect">
              <a:avLst/>
            </a:prstGeom>
            <a:solidFill>
              <a:schemeClr val="accent3">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en-US" altLang="zh-CN" sz="1600" b="1" kern="100" dirty="0" smtClean="0">
                  <a:solidFill>
                    <a:srgbClr val="00B0F0"/>
                  </a:solidFill>
                  <a:effectLst/>
                  <a:latin typeface="微软雅黑" panose="020B0503020204020204" pitchFamily="34" charset="-122"/>
                  <a:ea typeface="微软雅黑" panose="020B0503020204020204" pitchFamily="34" charset="-122"/>
                  <a:cs typeface="宋体"/>
                </a:rPr>
                <a:t>1</a:t>
              </a:r>
              <a:r>
                <a:rPr lang="en-US" altLang="zh-CN" sz="1600" b="1" kern="100" dirty="0" smtClean="0">
                  <a:solidFill>
                    <a:srgbClr val="00B0F0"/>
                  </a:solidFill>
                  <a:latin typeface="微软雅黑" panose="020B0503020204020204" pitchFamily="34" charset="-122"/>
                  <a:ea typeface="微软雅黑" panose="020B0503020204020204" pitchFamily="34" charset="-122"/>
                  <a:cs typeface="宋体"/>
                </a:rPr>
                <a:t>.</a:t>
              </a:r>
              <a:r>
                <a:rPr lang="zh-CN" sz="1600" b="1" kern="100" dirty="0" smtClean="0">
                  <a:solidFill>
                    <a:srgbClr val="00B0F0"/>
                  </a:solidFill>
                  <a:effectLst/>
                  <a:latin typeface="微软雅黑" panose="020B0503020204020204" pitchFamily="34" charset="-122"/>
                  <a:ea typeface="微软雅黑" panose="020B0503020204020204" pitchFamily="34" charset="-122"/>
                  <a:cs typeface="宋体"/>
                </a:rPr>
                <a:t>单项工程</a:t>
              </a:r>
              <a:r>
                <a:rPr lang="zh-CN" sz="1600" b="1" kern="100" dirty="0">
                  <a:solidFill>
                    <a:srgbClr val="00B0F0"/>
                  </a:solidFill>
                  <a:effectLst/>
                  <a:latin typeface="微软雅黑" panose="020B0503020204020204" pitchFamily="34" charset="-122"/>
                  <a:ea typeface="微软雅黑" panose="020B0503020204020204" pitchFamily="34" charset="-122"/>
                  <a:cs typeface="宋体"/>
                </a:rPr>
                <a:t>质量评价</a:t>
              </a:r>
              <a:endParaRPr lang="zh-CN" sz="1600" kern="100" dirty="0">
                <a:solidFill>
                  <a:srgbClr val="00B0F0"/>
                </a:solidFill>
                <a:effectLst/>
                <a:latin typeface="微软雅黑" panose="020B0503020204020204" pitchFamily="34" charset="-122"/>
                <a:ea typeface="微软雅黑" panose="020B0503020204020204" pitchFamily="34" charset="-122"/>
                <a:cs typeface="Times New Roman"/>
              </a:endParaRPr>
            </a:p>
            <a:p>
              <a:pPr algn="l">
                <a:spcAft>
                  <a:spcPts val="0"/>
                </a:spcAft>
              </a:pPr>
              <a:r>
                <a:rPr lang="en-US" sz="1000" kern="100" dirty="0">
                  <a:effectLst/>
                  <a:latin typeface="微软雅黑" panose="020B0503020204020204" pitchFamily="34" charset="-122"/>
                  <a:ea typeface="微软雅黑" panose="020B0503020204020204" pitchFamily="34" charset="-122"/>
                  <a:cs typeface="Times New Roman"/>
                </a:rPr>
                <a:t> </a:t>
              </a:r>
              <a:endParaRPr lang="zh-CN" sz="1000" kern="100" dirty="0">
                <a:effectLst/>
                <a:latin typeface="微软雅黑" panose="020B0503020204020204" pitchFamily="34" charset="-122"/>
                <a:ea typeface="微软雅黑" panose="020B0503020204020204" pitchFamily="34" charset="-122"/>
                <a:cs typeface="Times New Roman"/>
              </a:endParaRPr>
            </a:p>
          </p:txBody>
        </p:sp>
        <p:sp>
          <p:nvSpPr>
            <p:cNvPr id="22" name="矩形 21"/>
            <p:cNvSpPr/>
            <p:nvPr/>
          </p:nvSpPr>
          <p:spPr>
            <a:xfrm>
              <a:off x="12738" y="1279"/>
              <a:ext cx="4388" cy="593"/>
            </a:xfrm>
            <a:prstGeom prst="rect">
              <a:avLst/>
            </a:prstGeom>
            <a:solidFill>
              <a:schemeClr val="accent3">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en-US" altLang="zh-CN" sz="1600" b="1" kern="100" dirty="0">
                  <a:solidFill>
                    <a:srgbClr val="00B0F0"/>
                  </a:solidFill>
                  <a:latin typeface="微软雅黑" panose="020B0503020204020204" pitchFamily="34" charset="-122"/>
                  <a:ea typeface="微软雅黑" panose="020B0503020204020204" pitchFamily="34" charset="-122"/>
                  <a:cs typeface="宋体"/>
                </a:rPr>
                <a:t>2.</a:t>
              </a:r>
              <a:r>
                <a:rPr lang="zh-CN" sz="1600" b="1" kern="100" dirty="0">
                  <a:solidFill>
                    <a:srgbClr val="00B0F0"/>
                  </a:solidFill>
                  <a:latin typeface="微软雅黑" panose="020B0503020204020204" pitchFamily="34" charset="-122"/>
                  <a:ea typeface="微软雅黑" panose="020B0503020204020204" pitchFamily="34" charset="-122"/>
                  <a:cs typeface="宋体"/>
                </a:rPr>
                <a:t>专项工程质量评价</a:t>
              </a:r>
            </a:p>
            <a:p>
              <a:pPr algn="l">
                <a:spcAft>
                  <a:spcPts val="0"/>
                </a:spcAft>
              </a:pPr>
              <a:endParaRPr lang="zh-CN" sz="1000" kern="100" dirty="0">
                <a:effectLst/>
                <a:latin typeface="微软雅黑" panose="020B0503020204020204" pitchFamily="34" charset="-122"/>
                <a:ea typeface="微软雅黑" panose="020B0503020204020204" pitchFamily="34" charset="-122"/>
                <a:cs typeface="Times New Roman"/>
              </a:endParaRPr>
            </a:p>
          </p:txBody>
        </p:sp>
        <p:sp>
          <p:nvSpPr>
            <p:cNvPr id="23" name="矩形 22"/>
            <p:cNvSpPr/>
            <p:nvPr/>
          </p:nvSpPr>
          <p:spPr>
            <a:xfrm>
              <a:off x="5082" y="2756"/>
              <a:ext cx="1328" cy="800"/>
            </a:xfrm>
            <a:prstGeom prst="rect">
              <a:avLst/>
            </a:prstGeom>
            <a:solidFill>
              <a:schemeClr val="accent2">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smtClean="0">
                  <a:effectLst/>
                  <a:latin typeface="微软雅黑" panose="020B0503020204020204" pitchFamily="34" charset="-122"/>
                  <a:ea typeface="微软雅黑" panose="020B0503020204020204" pitchFamily="34" charset="-122"/>
                  <a:cs typeface="宋体"/>
                </a:rPr>
                <a:t>土建</a:t>
              </a:r>
              <a:endParaRPr lang="en-US" altLang="zh-CN" sz="1200" b="1" kern="100" dirty="0" smtClean="0">
                <a:effectLst/>
                <a:latin typeface="微软雅黑" panose="020B0503020204020204" pitchFamily="34" charset="-122"/>
                <a:ea typeface="微软雅黑" panose="020B0503020204020204" pitchFamily="34" charset="-122"/>
                <a:cs typeface="宋体"/>
              </a:endParaRPr>
            </a:p>
            <a:p>
              <a:pPr algn="ctr">
                <a:spcAft>
                  <a:spcPts val="0"/>
                </a:spcAft>
              </a:pPr>
              <a:r>
                <a:rPr lang="zh-CN" sz="1200" b="1" kern="100" dirty="0" smtClean="0">
                  <a:effectLst/>
                  <a:latin typeface="微软雅黑" panose="020B0503020204020204" pitchFamily="34" charset="-122"/>
                  <a:ea typeface="微软雅黑" panose="020B0503020204020204" pitchFamily="34" charset="-122"/>
                  <a:cs typeface="宋体"/>
                </a:rPr>
                <a:t>单项工程</a:t>
              </a:r>
              <a:endParaRPr lang="zh-CN" sz="1200" b="1" kern="100" dirty="0">
                <a:effectLst/>
                <a:latin typeface="微软雅黑" panose="020B0503020204020204" pitchFamily="34" charset="-122"/>
                <a:ea typeface="微软雅黑" panose="020B0503020204020204" pitchFamily="34" charset="-122"/>
                <a:cs typeface="Times New Roman"/>
              </a:endParaRPr>
            </a:p>
          </p:txBody>
        </p:sp>
        <p:sp>
          <p:nvSpPr>
            <p:cNvPr id="24" name="矩形 23"/>
            <p:cNvSpPr/>
            <p:nvPr/>
          </p:nvSpPr>
          <p:spPr>
            <a:xfrm>
              <a:off x="6715" y="2767"/>
              <a:ext cx="1409" cy="784"/>
            </a:xfrm>
            <a:prstGeom prst="rect">
              <a:avLst/>
            </a:prstGeom>
            <a:solidFill>
              <a:schemeClr val="accent2">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微软雅黑" panose="020B0503020204020204" pitchFamily="34" charset="-122"/>
                  <a:ea typeface="微软雅黑" panose="020B0503020204020204" pitchFamily="34" charset="-122"/>
                  <a:cs typeface="宋体"/>
                </a:rPr>
                <a:t>机械</a:t>
              </a:r>
              <a:endParaRPr lang="en-US" altLang="zh-CN" sz="1200" b="1" kern="100" dirty="0">
                <a:latin typeface="微软雅黑" panose="020B0503020204020204" pitchFamily="34" charset="-122"/>
                <a:ea typeface="微软雅黑" panose="020B0503020204020204" pitchFamily="34" charset="-122"/>
                <a:cs typeface="宋体"/>
              </a:endParaRPr>
            </a:p>
            <a:p>
              <a:pPr algn="ctr">
                <a:spcAft>
                  <a:spcPts val="0"/>
                </a:spcAft>
              </a:pPr>
              <a:r>
                <a:rPr lang="zh-CN" sz="1200" b="1" kern="100" dirty="0">
                  <a:latin typeface="微软雅黑" panose="020B0503020204020204" pitchFamily="34" charset="-122"/>
                  <a:ea typeface="微软雅黑" panose="020B0503020204020204" pitchFamily="34" charset="-122"/>
                  <a:cs typeface="宋体"/>
                </a:rPr>
                <a:t>单项工程</a:t>
              </a:r>
            </a:p>
          </p:txBody>
        </p:sp>
        <p:sp>
          <p:nvSpPr>
            <p:cNvPr id="25" name="矩形 24"/>
            <p:cNvSpPr/>
            <p:nvPr/>
          </p:nvSpPr>
          <p:spPr>
            <a:xfrm>
              <a:off x="8576" y="2785"/>
              <a:ext cx="1439" cy="758"/>
            </a:xfrm>
            <a:prstGeom prst="rect">
              <a:avLst/>
            </a:prstGeom>
            <a:solidFill>
              <a:schemeClr val="accent2">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微软雅黑" panose="020B0503020204020204" pitchFamily="34" charset="-122"/>
                  <a:ea typeface="微软雅黑" panose="020B0503020204020204" pitchFamily="34" charset="-122"/>
                  <a:cs typeface="宋体"/>
                </a:rPr>
                <a:t>电仪</a:t>
              </a:r>
              <a:endParaRPr lang="en-US" altLang="zh-CN" sz="1200" b="1" kern="100" dirty="0">
                <a:latin typeface="微软雅黑" panose="020B0503020204020204" pitchFamily="34" charset="-122"/>
                <a:ea typeface="微软雅黑" panose="020B0503020204020204" pitchFamily="34" charset="-122"/>
                <a:cs typeface="宋体"/>
              </a:endParaRPr>
            </a:p>
            <a:p>
              <a:pPr algn="ctr">
                <a:spcAft>
                  <a:spcPts val="0"/>
                </a:spcAft>
              </a:pPr>
              <a:r>
                <a:rPr lang="zh-CN" sz="1200" b="1" kern="100" dirty="0">
                  <a:latin typeface="微软雅黑" panose="020B0503020204020204" pitchFamily="34" charset="-122"/>
                  <a:ea typeface="微软雅黑" panose="020B0503020204020204" pitchFamily="34" charset="-122"/>
                  <a:cs typeface="宋体"/>
                </a:rPr>
                <a:t>单项工程</a:t>
              </a:r>
            </a:p>
          </p:txBody>
        </p:sp>
        <p:sp>
          <p:nvSpPr>
            <p:cNvPr id="26" name="矩形 25"/>
            <p:cNvSpPr/>
            <p:nvPr/>
          </p:nvSpPr>
          <p:spPr>
            <a:xfrm>
              <a:off x="10782" y="2795"/>
              <a:ext cx="1501" cy="744"/>
            </a:xfrm>
            <a:prstGeom prst="rect">
              <a:avLst/>
            </a:prstGeom>
            <a:solidFill>
              <a:schemeClr val="accent1">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微软雅黑" panose="020B0503020204020204" pitchFamily="34" charset="-122"/>
                  <a:ea typeface="微软雅黑" panose="020B0503020204020204" pitchFamily="34" charset="-122"/>
                  <a:cs typeface="宋体"/>
                </a:rPr>
                <a:t>焊接</a:t>
              </a:r>
              <a:endParaRPr lang="en-US" altLang="zh-CN" sz="1200" b="1" kern="100" dirty="0">
                <a:latin typeface="微软雅黑" panose="020B0503020204020204" pitchFamily="34" charset="-122"/>
                <a:ea typeface="微软雅黑" panose="020B0503020204020204" pitchFamily="34" charset="-122"/>
                <a:cs typeface="宋体"/>
              </a:endParaRPr>
            </a:p>
            <a:p>
              <a:pPr algn="ctr">
                <a:spcAft>
                  <a:spcPts val="0"/>
                </a:spcAft>
              </a:pPr>
              <a:r>
                <a:rPr lang="zh-CN" sz="1200" b="1" kern="100" dirty="0">
                  <a:latin typeface="微软雅黑" panose="020B0503020204020204" pitchFamily="34" charset="-122"/>
                  <a:ea typeface="微软雅黑" panose="020B0503020204020204" pitchFamily="34" charset="-122"/>
                  <a:cs typeface="宋体"/>
                </a:rPr>
                <a:t>专项工程</a:t>
              </a:r>
            </a:p>
          </p:txBody>
        </p:sp>
        <p:sp>
          <p:nvSpPr>
            <p:cNvPr id="27" name="矩形 26"/>
            <p:cNvSpPr/>
            <p:nvPr/>
          </p:nvSpPr>
          <p:spPr>
            <a:xfrm>
              <a:off x="12724" y="2806"/>
              <a:ext cx="1344" cy="728"/>
            </a:xfrm>
            <a:prstGeom prst="rect">
              <a:avLst/>
            </a:prstGeom>
            <a:solidFill>
              <a:schemeClr val="accent1">
                <a:lumMod val="20000"/>
                <a:lumOff val="80000"/>
              </a:schemeClr>
            </a:solidFill>
            <a:ln w="0" cap="flat" cmpd="sng">
              <a:solidFill>
                <a:srgbClr val="000000"/>
              </a:solidFill>
              <a:prstDash val="solid"/>
              <a:miter/>
              <a:headEnd type="none" w="med" len="med"/>
              <a:tailEnd type="none" w="med" len="med"/>
            </a:ln>
          </p:spPr>
          <p:txBody>
            <a:bodyPr upright="1"/>
            <a:lstStyle/>
            <a:p>
              <a:pPr algn="ctr">
                <a:spcAft>
                  <a:spcPts val="0"/>
                </a:spcAft>
              </a:pPr>
              <a:r>
                <a:rPr lang="zh-CN" sz="1200" b="1" kern="100" dirty="0">
                  <a:latin typeface="微软雅黑" panose="020B0503020204020204" pitchFamily="34" charset="-122"/>
                  <a:ea typeface="微软雅黑" panose="020B0503020204020204" pitchFamily="34" charset="-122"/>
                  <a:cs typeface="宋体"/>
                </a:rPr>
                <a:t>调试</a:t>
              </a:r>
              <a:endParaRPr lang="en-US" altLang="zh-CN" sz="1200" b="1" kern="100" dirty="0">
                <a:latin typeface="微软雅黑" panose="020B0503020204020204" pitchFamily="34" charset="-122"/>
                <a:ea typeface="微软雅黑" panose="020B0503020204020204" pitchFamily="34" charset="-122"/>
                <a:cs typeface="宋体"/>
              </a:endParaRPr>
            </a:p>
            <a:p>
              <a:pPr algn="ctr">
                <a:spcAft>
                  <a:spcPts val="0"/>
                </a:spcAft>
              </a:pPr>
              <a:r>
                <a:rPr lang="zh-CN" sz="1200" b="1" kern="100" dirty="0">
                  <a:latin typeface="微软雅黑" panose="020B0503020204020204" pitchFamily="34" charset="-122"/>
                  <a:ea typeface="微软雅黑" panose="020B0503020204020204" pitchFamily="34" charset="-122"/>
                  <a:cs typeface="宋体"/>
                </a:rPr>
                <a:t>专项工程</a:t>
              </a:r>
            </a:p>
          </p:txBody>
        </p:sp>
        <p:cxnSp>
          <p:nvCxnSpPr>
            <p:cNvPr id="28" name="直接箭头连接符 27"/>
            <p:cNvCxnSpPr>
              <a:stCxn id="20" idx="2"/>
            </p:cNvCxnSpPr>
            <p:nvPr/>
          </p:nvCxnSpPr>
          <p:spPr>
            <a:xfrm flipH="1">
              <a:off x="11110" y="652"/>
              <a:ext cx="0" cy="227"/>
            </a:xfrm>
            <a:prstGeom prst="straightConnector1">
              <a:avLst/>
            </a:prstGeom>
            <a:ln w="9525" cap="flat" cmpd="sng">
              <a:solidFill>
                <a:srgbClr val="000000"/>
              </a:solidFill>
              <a:prstDash val="solid"/>
              <a:headEnd type="none" w="med" len="med"/>
              <a:tailEnd type="none" w="med" len="med"/>
            </a:ln>
          </p:spPr>
        </p:cxnSp>
        <p:cxnSp>
          <p:nvCxnSpPr>
            <p:cNvPr id="29" name="直接箭头连接符 28"/>
            <p:cNvCxnSpPr/>
            <p:nvPr/>
          </p:nvCxnSpPr>
          <p:spPr>
            <a:xfrm flipV="1">
              <a:off x="7391" y="875"/>
              <a:ext cx="7654" cy="0"/>
            </a:xfrm>
            <a:prstGeom prst="straightConnector1">
              <a:avLst/>
            </a:prstGeom>
            <a:ln w="9525" cap="flat" cmpd="sng">
              <a:solidFill>
                <a:srgbClr val="000000"/>
              </a:solidFill>
              <a:prstDash val="solid"/>
              <a:headEnd type="none" w="med" len="med"/>
              <a:tailEnd type="none" w="med" len="med"/>
            </a:ln>
          </p:spPr>
        </p:cxnSp>
        <p:cxnSp>
          <p:nvCxnSpPr>
            <p:cNvPr id="30" name="直接箭头连接符 29"/>
            <p:cNvCxnSpPr/>
            <p:nvPr/>
          </p:nvCxnSpPr>
          <p:spPr>
            <a:xfrm>
              <a:off x="7374" y="889"/>
              <a:ext cx="1" cy="432"/>
            </a:xfrm>
            <a:prstGeom prst="straightConnector1">
              <a:avLst/>
            </a:prstGeom>
            <a:ln w="9525" cap="flat" cmpd="sng">
              <a:solidFill>
                <a:srgbClr val="000000"/>
              </a:solidFill>
              <a:prstDash val="solid"/>
              <a:headEnd type="none" w="med" len="med"/>
              <a:tailEnd type="none" w="med" len="med"/>
            </a:ln>
          </p:spPr>
        </p:cxnSp>
        <p:cxnSp>
          <p:nvCxnSpPr>
            <p:cNvPr id="31" name="直接箭头连接符 30"/>
            <p:cNvCxnSpPr>
              <a:stCxn id="22" idx="2"/>
            </p:cNvCxnSpPr>
            <p:nvPr/>
          </p:nvCxnSpPr>
          <p:spPr>
            <a:xfrm>
              <a:off x="14932" y="1872"/>
              <a:ext cx="0" cy="381"/>
            </a:xfrm>
            <a:prstGeom prst="straightConnector1">
              <a:avLst/>
            </a:prstGeom>
            <a:ln w="9525" cap="flat" cmpd="sng">
              <a:solidFill>
                <a:srgbClr val="000000"/>
              </a:solidFill>
              <a:prstDash val="solid"/>
              <a:headEnd type="none" w="med" len="med"/>
              <a:tailEnd type="none" w="med" len="med"/>
            </a:ln>
          </p:spPr>
        </p:cxnSp>
        <p:cxnSp>
          <p:nvCxnSpPr>
            <p:cNvPr id="33" name="直接箭头连接符 32"/>
            <p:cNvCxnSpPr/>
            <p:nvPr/>
          </p:nvCxnSpPr>
          <p:spPr>
            <a:xfrm flipV="1">
              <a:off x="5799" y="2231"/>
              <a:ext cx="3444" cy="1"/>
            </a:xfrm>
            <a:prstGeom prst="straightConnector1">
              <a:avLst/>
            </a:prstGeom>
            <a:ln w="9525" cap="flat" cmpd="sng">
              <a:solidFill>
                <a:srgbClr val="000000"/>
              </a:solidFill>
              <a:prstDash val="solid"/>
              <a:headEnd type="none" w="med" len="med"/>
              <a:tailEnd type="none" w="med" len="med"/>
            </a:ln>
          </p:spPr>
        </p:cxnSp>
        <p:cxnSp>
          <p:nvCxnSpPr>
            <p:cNvPr id="34" name="直接箭头连接符 33"/>
            <p:cNvCxnSpPr/>
            <p:nvPr/>
          </p:nvCxnSpPr>
          <p:spPr>
            <a:xfrm>
              <a:off x="11604" y="2290"/>
              <a:ext cx="5443" cy="0"/>
            </a:xfrm>
            <a:prstGeom prst="straightConnector1">
              <a:avLst/>
            </a:prstGeom>
            <a:ln w="9525" cap="flat" cmpd="sng">
              <a:solidFill>
                <a:srgbClr val="000000"/>
              </a:solidFill>
              <a:prstDash val="solid"/>
              <a:headEnd type="none" w="med" len="med"/>
              <a:tailEnd type="none" w="med" len="med"/>
            </a:ln>
          </p:spPr>
        </p:cxnSp>
        <p:cxnSp>
          <p:nvCxnSpPr>
            <p:cNvPr id="35" name="直接箭头连接符 34"/>
            <p:cNvCxnSpPr/>
            <p:nvPr/>
          </p:nvCxnSpPr>
          <p:spPr>
            <a:xfrm>
              <a:off x="11603" y="2295"/>
              <a:ext cx="1" cy="516"/>
            </a:xfrm>
            <a:prstGeom prst="straightConnector1">
              <a:avLst/>
            </a:prstGeom>
            <a:ln w="9525" cap="flat" cmpd="sng">
              <a:solidFill>
                <a:srgbClr val="000000"/>
              </a:solidFill>
              <a:prstDash val="solid"/>
              <a:headEnd type="none" w="med" len="med"/>
              <a:tailEnd type="none" w="med" len="med"/>
            </a:ln>
          </p:spPr>
        </p:cxnSp>
        <p:cxnSp>
          <p:nvCxnSpPr>
            <p:cNvPr id="36" name="直接箭头连接符 35"/>
            <p:cNvCxnSpPr/>
            <p:nvPr/>
          </p:nvCxnSpPr>
          <p:spPr>
            <a:xfrm>
              <a:off x="17062" y="2295"/>
              <a:ext cx="0" cy="487"/>
            </a:xfrm>
            <a:prstGeom prst="straightConnector1">
              <a:avLst/>
            </a:prstGeom>
            <a:blipFill>
              <a:blip r:embed="rId3"/>
              <a:tile tx="0" ty="0" sx="100000" sy="100000" flip="none" algn="tl"/>
            </a:blipFill>
            <a:ln w="0" cap="flat" cmpd="sng">
              <a:solidFill>
                <a:srgbClr val="000000"/>
              </a:solidFill>
              <a:prstDash val="solid"/>
              <a:miter/>
              <a:headEnd type="none" w="med" len="med"/>
              <a:tailEnd type="none" w="med" len="med"/>
            </a:ln>
          </p:spPr>
        </p:cxnSp>
        <p:cxnSp>
          <p:nvCxnSpPr>
            <p:cNvPr id="38" name="直接箭头连接符 37"/>
            <p:cNvCxnSpPr/>
            <p:nvPr/>
          </p:nvCxnSpPr>
          <p:spPr>
            <a:xfrm>
              <a:off x="9242" y="2239"/>
              <a:ext cx="1" cy="546"/>
            </a:xfrm>
            <a:prstGeom prst="straightConnector1">
              <a:avLst/>
            </a:prstGeom>
            <a:ln w="9525" cap="flat" cmpd="sng">
              <a:solidFill>
                <a:srgbClr val="000000"/>
              </a:solidFill>
              <a:prstDash val="solid"/>
              <a:headEnd type="none" w="med" len="med"/>
              <a:tailEnd type="none" w="med" len="med"/>
            </a:ln>
          </p:spPr>
        </p:cxnSp>
        <p:cxnSp>
          <p:nvCxnSpPr>
            <p:cNvPr id="39" name="直接箭头连接符 38"/>
            <p:cNvCxnSpPr/>
            <p:nvPr/>
          </p:nvCxnSpPr>
          <p:spPr>
            <a:xfrm>
              <a:off x="5792" y="2235"/>
              <a:ext cx="7" cy="524"/>
            </a:xfrm>
            <a:prstGeom prst="straightConnector1">
              <a:avLst/>
            </a:prstGeom>
            <a:ln w="9525" cap="flat" cmpd="sng">
              <a:solidFill>
                <a:srgbClr val="000000"/>
              </a:solidFill>
              <a:prstDash val="solid"/>
              <a:headEnd type="none" w="med" len="med"/>
              <a:tailEnd type="none" w="med" len="med"/>
            </a:ln>
          </p:spPr>
        </p:cxnSp>
        <p:cxnSp>
          <p:nvCxnSpPr>
            <p:cNvPr id="41" name="直接箭头连接符 40"/>
            <p:cNvCxnSpPr/>
            <p:nvPr/>
          </p:nvCxnSpPr>
          <p:spPr>
            <a:xfrm>
              <a:off x="13394" y="2295"/>
              <a:ext cx="1" cy="510"/>
            </a:xfrm>
            <a:prstGeom prst="straightConnector1">
              <a:avLst/>
            </a:prstGeom>
            <a:ln w="9525" cap="flat" cmpd="sng">
              <a:solidFill>
                <a:srgbClr val="000000"/>
              </a:solidFill>
              <a:prstDash val="solid"/>
              <a:headEnd type="none" w="med" len="med"/>
              <a:tailEnd type="none" w="med" len="med"/>
            </a:ln>
          </p:spPr>
        </p:cxnSp>
      </p:grpSp>
      <p:cxnSp>
        <p:nvCxnSpPr>
          <p:cNvPr id="43" name="直接连接符 42"/>
          <p:cNvCxnSpPr>
            <a:endCxn id="18" idx="0"/>
          </p:cNvCxnSpPr>
          <p:nvPr/>
        </p:nvCxnSpPr>
        <p:spPr>
          <a:xfrm>
            <a:off x="6925622" y="3395091"/>
            <a:ext cx="0" cy="296754"/>
          </a:xfrm>
          <a:prstGeom prst="line">
            <a:avLst/>
          </a:prstGeom>
        </p:spPr>
        <p:style>
          <a:lnRef idx="1">
            <a:schemeClr val="dk1"/>
          </a:lnRef>
          <a:fillRef idx="0">
            <a:schemeClr val="dk1"/>
          </a:fillRef>
          <a:effectRef idx="0">
            <a:schemeClr val="dk1"/>
          </a:effectRef>
          <a:fontRef idx="minor">
            <a:schemeClr val="tx1"/>
          </a:fontRef>
        </p:style>
      </p:cxnSp>
      <p:cxnSp>
        <p:nvCxnSpPr>
          <p:cNvPr id="44" name="直接连接符 43"/>
          <p:cNvCxnSpPr/>
          <p:nvPr/>
        </p:nvCxnSpPr>
        <p:spPr>
          <a:xfrm>
            <a:off x="2005008" y="3155905"/>
            <a:ext cx="0" cy="201087"/>
          </a:xfrm>
          <a:prstGeom prst="line">
            <a:avLst/>
          </a:prstGeom>
        </p:spPr>
        <p:style>
          <a:lnRef idx="1">
            <a:schemeClr val="dk1"/>
          </a:lnRef>
          <a:fillRef idx="0">
            <a:schemeClr val="dk1"/>
          </a:fillRef>
          <a:effectRef idx="0">
            <a:schemeClr val="dk1"/>
          </a:effectRef>
          <a:fontRef idx="minor">
            <a:schemeClr val="tx1"/>
          </a:fontRef>
        </p:style>
      </p:cxnSp>
      <p:grpSp>
        <p:nvGrpSpPr>
          <p:cNvPr id="45" name="组合 44"/>
          <p:cNvGrpSpPr/>
          <p:nvPr/>
        </p:nvGrpSpPr>
        <p:grpSpPr>
          <a:xfrm>
            <a:off x="490532" y="4184245"/>
            <a:ext cx="8075295" cy="2486992"/>
            <a:chOff x="1820" y="4779"/>
            <a:chExt cx="12717" cy="2651"/>
          </a:xfrm>
        </p:grpSpPr>
        <p:sp>
          <p:nvSpPr>
            <p:cNvPr id="46" name="矩形 45"/>
            <p:cNvSpPr/>
            <p:nvPr/>
          </p:nvSpPr>
          <p:spPr>
            <a:xfrm>
              <a:off x="1820" y="5184"/>
              <a:ext cx="1437"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微软雅黑" panose="020B0503020204020204" pitchFamily="34" charset="-122"/>
                  <a:ea typeface="微软雅黑" panose="020B0503020204020204" pitchFamily="34" charset="-122"/>
                  <a:cs typeface="宋体"/>
                </a:rPr>
                <a:t>工程部位</a:t>
              </a:r>
            </a:p>
            <a:p>
              <a:pPr>
                <a:lnSpc>
                  <a:spcPct val="125000"/>
                </a:lnSpc>
                <a:spcAft>
                  <a:spcPts val="0"/>
                </a:spcAft>
              </a:pPr>
              <a:r>
                <a:rPr lang="zh-CN" sz="1200" kern="100" dirty="0">
                  <a:effectLst/>
                  <a:latin typeface="微软雅黑" panose="020B0503020204020204" pitchFamily="34" charset="-122"/>
                  <a:ea typeface="微软雅黑" panose="020B0503020204020204" pitchFamily="34" charset="-122"/>
                  <a:cs typeface="宋体"/>
                </a:rPr>
                <a:t>地基和基础</a:t>
              </a:r>
              <a:endParaRPr lang="zh-CN" sz="1200" kern="100" dirty="0">
                <a:effectLst/>
                <a:latin typeface="微软雅黑" panose="020B0503020204020204" pitchFamily="34" charset="-122"/>
                <a:ea typeface="微软雅黑" panose="020B0503020204020204" pitchFamily="34" charset="-122"/>
                <a:cs typeface="Times New Roman"/>
              </a:endParaRPr>
            </a:p>
            <a:p>
              <a:pPr>
                <a:lnSpc>
                  <a:spcPct val="125000"/>
                </a:lnSpc>
                <a:spcAft>
                  <a:spcPts val="0"/>
                </a:spcAft>
              </a:pPr>
              <a:r>
                <a:rPr lang="zh-CN" sz="1200" kern="100" dirty="0">
                  <a:effectLst/>
                  <a:latin typeface="微软雅黑" panose="020B0503020204020204" pitchFamily="34" charset="-122"/>
                  <a:ea typeface="微软雅黑" panose="020B0503020204020204" pitchFamily="34" charset="-122"/>
                  <a:cs typeface="宋体"/>
                </a:rPr>
                <a:t>结构工程</a:t>
              </a:r>
              <a:endParaRPr lang="zh-CN" sz="1200" kern="100" dirty="0">
                <a:effectLst/>
                <a:latin typeface="微软雅黑" panose="020B0503020204020204" pitchFamily="34" charset="-122"/>
                <a:ea typeface="微软雅黑" panose="020B0503020204020204" pitchFamily="34" charset="-122"/>
                <a:cs typeface="Times New Roman"/>
              </a:endParaRPr>
            </a:p>
            <a:p>
              <a:pPr>
                <a:lnSpc>
                  <a:spcPct val="125000"/>
                </a:lnSpc>
                <a:spcAft>
                  <a:spcPts val="0"/>
                </a:spcAft>
              </a:pPr>
              <a:r>
                <a:rPr lang="zh-CN" sz="1200" kern="100" dirty="0">
                  <a:effectLst/>
                  <a:latin typeface="微软雅黑" panose="020B0503020204020204" pitchFamily="34" charset="-122"/>
                  <a:ea typeface="微软雅黑" panose="020B0503020204020204" pitchFamily="34" charset="-122"/>
                  <a:cs typeface="宋体"/>
                </a:rPr>
                <a:t>建筑装饰装修</a:t>
              </a:r>
              <a:endParaRPr lang="zh-CN" sz="1200" kern="100" dirty="0">
                <a:effectLst/>
                <a:latin typeface="微软雅黑" panose="020B0503020204020204" pitchFamily="34" charset="-122"/>
                <a:ea typeface="微软雅黑" panose="020B0503020204020204" pitchFamily="34" charset="-122"/>
                <a:cs typeface="Times New Roman"/>
              </a:endParaRPr>
            </a:p>
            <a:p>
              <a:pPr>
                <a:lnSpc>
                  <a:spcPct val="125000"/>
                </a:lnSpc>
                <a:spcAft>
                  <a:spcPts val="0"/>
                </a:spcAft>
              </a:pPr>
              <a:r>
                <a:rPr lang="zh-CN" sz="1200" kern="100" dirty="0">
                  <a:effectLst/>
                  <a:latin typeface="微软雅黑" panose="020B0503020204020204" pitchFamily="34" charset="-122"/>
                  <a:ea typeface="微软雅黑" panose="020B0503020204020204" pitchFamily="34" charset="-122"/>
                  <a:cs typeface="宋体"/>
                </a:rPr>
                <a:t>屋面工程</a:t>
              </a:r>
              <a:endParaRPr lang="zh-CN" sz="1200" kern="100" dirty="0">
                <a:effectLst/>
                <a:latin typeface="微软雅黑" panose="020B0503020204020204" pitchFamily="34" charset="-122"/>
                <a:ea typeface="微软雅黑" panose="020B0503020204020204" pitchFamily="34" charset="-122"/>
                <a:cs typeface="Times New Roman"/>
              </a:endParaRPr>
            </a:p>
          </p:txBody>
        </p:sp>
        <p:sp>
          <p:nvSpPr>
            <p:cNvPr id="47" name="矩形 46"/>
            <p:cNvSpPr/>
            <p:nvPr/>
          </p:nvSpPr>
          <p:spPr>
            <a:xfrm>
              <a:off x="5129" y="5158"/>
              <a:ext cx="1984" cy="2257"/>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微软雅黑" panose="020B0503020204020204" pitchFamily="34" charset="-122"/>
                  <a:ea typeface="微软雅黑" panose="020B0503020204020204" pitchFamily="34" charset="-122"/>
                  <a:cs typeface="宋体"/>
                </a:rPr>
                <a:t>工程部位</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电气、仪</a:t>
              </a:r>
              <a:r>
                <a:rPr lang="zh-CN" sz="1200" kern="100" dirty="0" smtClean="0">
                  <a:latin typeface="微软雅黑" panose="020B0503020204020204" pitchFamily="34" charset="-122"/>
                  <a:ea typeface="微软雅黑" panose="020B0503020204020204" pitchFamily="34" charset="-122"/>
                  <a:cs typeface="宋体"/>
                </a:rPr>
                <a:t>控设备</a:t>
              </a:r>
              <a:r>
                <a:rPr lang="zh-CN" sz="1200" kern="100" dirty="0">
                  <a:latin typeface="微软雅黑" panose="020B0503020204020204" pitchFamily="34" charset="-122"/>
                  <a:ea typeface="微软雅黑" panose="020B0503020204020204" pitchFamily="34" charset="-122"/>
                  <a:cs typeface="宋体"/>
                </a:rPr>
                <a:t>安装</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电缆桥架及电缆</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保护管安装</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电气、仪控盘柜安装</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电缆敷设与端接</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防火封堵</a:t>
              </a:r>
            </a:p>
          </p:txBody>
        </p:sp>
        <p:sp>
          <p:nvSpPr>
            <p:cNvPr id="48" name="矩形 47"/>
            <p:cNvSpPr/>
            <p:nvPr/>
          </p:nvSpPr>
          <p:spPr>
            <a:xfrm>
              <a:off x="3338" y="5171"/>
              <a:ext cx="1620"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微软雅黑" panose="020B0503020204020204" pitchFamily="34" charset="-122"/>
                  <a:ea typeface="微软雅黑" panose="020B0503020204020204" pitchFamily="34" charset="-122"/>
                  <a:cs typeface="宋体"/>
                </a:rPr>
                <a:t>工程部位</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静设备安装</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动设备安装</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吊装设备安装</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管道、阀门安装</a:t>
              </a:r>
            </a:p>
          </p:txBody>
        </p:sp>
        <p:sp>
          <p:nvSpPr>
            <p:cNvPr id="49" name="矩形 48"/>
            <p:cNvSpPr/>
            <p:nvPr/>
          </p:nvSpPr>
          <p:spPr>
            <a:xfrm>
              <a:off x="7245" y="5158"/>
              <a:ext cx="1795" cy="2257"/>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微软雅黑" panose="020B0503020204020204" pitchFamily="34" charset="-122"/>
                  <a:ea typeface="微软雅黑" panose="020B0503020204020204" pitchFamily="34" charset="-122"/>
                  <a:cs typeface="宋体"/>
                </a:rPr>
                <a:t>工程部位</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安全壳</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核级管道</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非核级管道</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不锈钢覆面</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重要钢结构</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土建</a:t>
              </a:r>
              <a:r>
                <a:rPr lang="zh-CN" sz="1200" kern="100" dirty="0" smtClean="0">
                  <a:latin typeface="微软雅黑" panose="020B0503020204020204" pitchFamily="34" charset="-122"/>
                  <a:ea typeface="微软雅黑" panose="020B0503020204020204" pitchFamily="34" charset="-122"/>
                  <a:cs typeface="宋体"/>
                </a:rPr>
                <a:t>钢结构</a:t>
              </a:r>
              <a:endParaRPr lang="zh-CN" sz="1200" kern="100" dirty="0">
                <a:latin typeface="微软雅黑" panose="020B0503020204020204" pitchFamily="34" charset="-122"/>
                <a:ea typeface="微软雅黑" panose="020B0503020204020204" pitchFamily="34" charset="-122"/>
                <a:cs typeface="宋体"/>
              </a:endParaRPr>
            </a:p>
          </p:txBody>
        </p:sp>
        <p:sp>
          <p:nvSpPr>
            <p:cNvPr id="50" name="矩形 49"/>
            <p:cNvSpPr/>
            <p:nvPr/>
          </p:nvSpPr>
          <p:spPr>
            <a:xfrm>
              <a:off x="9142" y="5158"/>
              <a:ext cx="1730"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微软雅黑" panose="020B0503020204020204" pitchFamily="34" charset="-122"/>
                  <a:ea typeface="微软雅黑" panose="020B0503020204020204" pitchFamily="34" charset="-122"/>
                  <a:cs typeface="宋体"/>
                </a:rPr>
                <a:t>各单台机组</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机组</a:t>
              </a:r>
              <a:r>
                <a:rPr lang="en-US" sz="1200" kern="100" dirty="0">
                  <a:latin typeface="微软雅黑" panose="020B0503020204020204" pitchFamily="34" charset="-122"/>
                  <a:ea typeface="微软雅黑" panose="020B0503020204020204" pitchFamily="34" charset="-122"/>
                  <a:cs typeface="宋体"/>
                </a:rPr>
                <a:t>168/100h</a:t>
              </a:r>
              <a:r>
                <a:rPr lang="zh-CN" sz="1200" kern="100" dirty="0">
                  <a:latin typeface="微软雅黑" panose="020B0503020204020204" pitchFamily="34" charset="-122"/>
                  <a:ea typeface="微软雅黑" panose="020B0503020204020204" pitchFamily="34" charset="-122"/>
                  <a:cs typeface="宋体"/>
                </a:rPr>
                <a:t>满负荷试运行试验指标评价；</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单台机组性能试验技术</a:t>
              </a:r>
              <a:r>
                <a:rPr lang="zh-CN" sz="1200" kern="100" dirty="0" smtClean="0">
                  <a:latin typeface="微软雅黑" panose="020B0503020204020204" pitchFamily="34" charset="-122"/>
                  <a:ea typeface="微软雅黑" panose="020B0503020204020204" pitchFamily="34" charset="-122"/>
                  <a:cs typeface="宋体"/>
                </a:rPr>
                <a:t>指标</a:t>
              </a:r>
              <a:endParaRPr lang="zh-CN" sz="1200" kern="100" dirty="0">
                <a:effectLst/>
                <a:latin typeface="微软雅黑" panose="020B0503020204020204" pitchFamily="34" charset="-122"/>
                <a:ea typeface="微软雅黑" panose="020B0503020204020204" pitchFamily="34" charset="-122"/>
                <a:cs typeface="Times New Roman"/>
              </a:endParaRPr>
            </a:p>
          </p:txBody>
        </p:sp>
        <p:sp>
          <p:nvSpPr>
            <p:cNvPr id="51" name="矩形 50"/>
            <p:cNvSpPr/>
            <p:nvPr/>
          </p:nvSpPr>
          <p:spPr>
            <a:xfrm>
              <a:off x="12783" y="5171"/>
              <a:ext cx="1754"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微软雅黑" panose="020B0503020204020204" pitchFamily="34" charset="-122"/>
                  <a:ea typeface="微软雅黑" panose="020B0503020204020204" pitchFamily="34" charset="-122"/>
                  <a:cs typeface="宋体"/>
                </a:rPr>
                <a:t>整体工程</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质量保证大纲</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管理程序</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不符合项管理</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设计变更管理</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质量风险管理</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法律法规适用性</a:t>
              </a:r>
            </a:p>
          </p:txBody>
        </p:sp>
        <p:sp>
          <p:nvSpPr>
            <p:cNvPr id="52" name="矩形 51"/>
            <p:cNvSpPr/>
            <p:nvPr/>
          </p:nvSpPr>
          <p:spPr>
            <a:xfrm>
              <a:off x="10919" y="5186"/>
              <a:ext cx="1806" cy="2244"/>
            </a:xfrm>
            <a:prstGeom prst="rect">
              <a:avLst/>
            </a:prstGeom>
            <a:solidFill>
              <a:srgbClr val="FFFFFF"/>
            </a:solidFill>
            <a:ln w="0" cap="flat" cmpd="sng">
              <a:solidFill>
                <a:srgbClr val="000000"/>
              </a:solidFill>
              <a:prstDash val="solid"/>
              <a:miter/>
              <a:headEnd type="none" w="med" len="med"/>
              <a:tailEnd type="none" w="med" len="med"/>
            </a:ln>
          </p:spPr>
          <p:txBody>
            <a:bodyPr upright="1"/>
            <a:lstStyle/>
            <a:p>
              <a:pPr>
                <a:lnSpc>
                  <a:spcPct val="125000"/>
                </a:lnSpc>
                <a:spcAft>
                  <a:spcPts val="0"/>
                </a:spcAft>
              </a:pPr>
              <a:r>
                <a:rPr lang="zh-CN" sz="1200" b="1" kern="100" dirty="0">
                  <a:solidFill>
                    <a:srgbClr val="FF0000"/>
                  </a:solidFill>
                  <a:latin typeface="微软雅黑" panose="020B0503020204020204" pitchFamily="34" charset="-122"/>
                  <a:ea typeface="微软雅黑" panose="020B0503020204020204" pitchFamily="34" charset="-122"/>
                  <a:cs typeface="宋体"/>
                </a:rPr>
                <a:t>整体工程</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档案管理体系</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档案管理制度</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人员岗位职责</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归档文件管理</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竣工图管理</a:t>
              </a:r>
            </a:p>
            <a:p>
              <a:pPr>
                <a:lnSpc>
                  <a:spcPct val="125000"/>
                </a:lnSpc>
                <a:spcAft>
                  <a:spcPts val="0"/>
                </a:spcAft>
              </a:pPr>
              <a:r>
                <a:rPr lang="zh-CN" sz="1200" kern="100" dirty="0">
                  <a:latin typeface="微软雅黑" panose="020B0503020204020204" pitchFamily="34" charset="-122"/>
                  <a:ea typeface="微软雅黑" panose="020B0503020204020204" pitchFamily="34" charset="-122"/>
                  <a:cs typeface="宋体"/>
                </a:rPr>
                <a:t>档案信息化</a:t>
              </a:r>
              <a:r>
                <a:rPr lang="zh-CN" sz="1200" kern="100" dirty="0" smtClean="0">
                  <a:latin typeface="微软雅黑" panose="020B0503020204020204" pitchFamily="34" charset="-122"/>
                  <a:ea typeface="微软雅黑" panose="020B0503020204020204" pitchFamily="34" charset="-122"/>
                  <a:cs typeface="宋体"/>
                </a:rPr>
                <a:t>管理</a:t>
              </a:r>
              <a:endParaRPr lang="zh-CN" sz="1200" kern="100" dirty="0">
                <a:latin typeface="微软雅黑" panose="020B0503020204020204" pitchFamily="34" charset="-122"/>
                <a:ea typeface="微软雅黑" panose="020B0503020204020204" pitchFamily="34" charset="-122"/>
                <a:cs typeface="宋体"/>
              </a:endParaRPr>
            </a:p>
          </p:txBody>
        </p:sp>
        <p:cxnSp>
          <p:nvCxnSpPr>
            <p:cNvPr id="53" name="直接箭头连接符 52"/>
            <p:cNvCxnSpPr/>
            <p:nvPr/>
          </p:nvCxnSpPr>
          <p:spPr>
            <a:xfrm flipH="1">
              <a:off x="2492" y="4825"/>
              <a:ext cx="1" cy="359"/>
            </a:xfrm>
            <a:prstGeom prst="straightConnector1">
              <a:avLst/>
            </a:prstGeom>
            <a:ln w="9525" cap="flat" cmpd="sng">
              <a:solidFill>
                <a:srgbClr val="000000"/>
              </a:solidFill>
              <a:prstDash val="solid"/>
              <a:headEnd type="none" w="med" len="med"/>
              <a:tailEnd type="none" w="med" len="med"/>
            </a:ln>
          </p:spPr>
        </p:cxnSp>
        <p:cxnSp>
          <p:nvCxnSpPr>
            <p:cNvPr id="54" name="直接箭头连接符 53"/>
            <p:cNvCxnSpPr/>
            <p:nvPr/>
          </p:nvCxnSpPr>
          <p:spPr>
            <a:xfrm>
              <a:off x="4136" y="4815"/>
              <a:ext cx="0" cy="346"/>
            </a:xfrm>
            <a:prstGeom prst="straightConnector1">
              <a:avLst/>
            </a:prstGeom>
            <a:ln w="9525" cap="flat" cmpd="sng">
              <a:solidFill>
                <a:srgbClr val="000000"/>
              </a:solidFill>
              <a:prstDash val="solid"/>
              <a:headEnd type="none" w="med" len="med"/>
              <a:tailEnd type="none" w="med" len="med"/>
            </a:ln>
          </p:spPr>
        </p:cxnSp>
        <p:cxnSp>
          <p:nvCxnSpPr>
            <p:cNvPr id="55" name="直接箭头连接符 54"/>
            <p:cNvCxnSpPr/>
            <p:nvPr/>
          </p:nvCxnSpPr>
          <p:spPr>
            <a:xfrm>
              <a:off x="5942" y="4819"/>
              <a:ext cx="0" cy="330"/>
            </a:xfrm>
            <a:prstGeom prst="straightConnector1">
              <a:avLst/>
            </a:prstGeom>
            <a:ln w="9525" cap="flat" cmpd="sng">
              <a:solidFill>
                <a:srgbClr val="000000"/>
              </a:solidFill>
              <a:prstDash val="solid"/>
              <a:headEnd type="none" w="med" len="med"/>
              <a:tailEnd type="none" w="med" len="med"/>
            </a:ln>
          </p:spPr>
        </p:cxnSp>
        <p:cxnSp>
          <p:nvCxnSpPr>
            <p:cNvPr id="56" name="直接箭头连接符 55"/>
            <p:cNvCxnSpPr/>
            <p:nvPr/>
          </p:nvCxnSpPr>
          <p:spPr>
            <a:xfrm>
              <a:off x="8361" y="4828"/>
              <a:ext cx="0" cy="330"/>
            </a:xfrm>
            <a:prstGeom prst="straightConnector1">
              <a:avLst/>
            </a:prstGeom>
            <a:ln w="9525" cap="flat" cmpd="sng">
              <a:solidFill>
                <a:srgbClr val="000000"/>
              </a:solidFill>
              <a:prstDash val="solid"/>
              <a:headEnd type="none" w="med" len="med"/>
              <a:tailEnd type="none" w="med" len="med"/>
            </a:ln>
          </p:spPr>
        </p:cxnSp>
        <p:cxnSp>
          <p:nvCxnSpPr>
            <p:cNvPr id="57" name="直接箭头连接符 56"/>
            <p:cNvCxnSpPr/>
            <p:nvPr/>
          </p:nvCxnSpPr>
          <p:spPr>
            <a:xfrm>
              <a:off x="11990" y="4779"/>
              <a:ext cx="0" cy="407"/>
            </a:xfrm>
            <a:prstGeom prst="straightConnector1">
              <a:avLst/>
            </a:prstGeom>
            <a:ln w="9525" cap="flat" cmpd="sng">
              <a:solidFill>
                <a:srgbClr val="000000"/>
              </a:solidFill>
              <a:prstDash val="solid"/>
              <a:headEnd type="none" w="med" len="med"/>
              <a:tailEnd type="none" w="med" len="med"/>
            </a:ln>
          </p:spPr>
        </p:cxnSp>
        <p:cxnSp>
          <p:nvCxnSpPr>
            <p:cNvPr id="58" name="直接箭头连接符 57"/>
            <p:cNvCxnSpPr/>
            <p:nvPr/>
          </p:nvCxnSpPr>
          <p:spPr>
            <a:xfrm>
              <a:off x="13804" y="4779"/>
              <a:ext cx="0" cy="370"/>
            </a:xfrm>
            <a:prstGeom prst="straightConnector1">
              <a:avLst/>
            </a:prstGeom>
            <a:ln w="9525" cap="flat" cmpd="sng">
              <a:solidFill>
                <a:srgbClr val="000000"/>
              </a:solidFill>
              <a:prstDash val="solid"/>
              <a:headEnd type="none" w="med" len="med"/>
              <a:tailEnd type="none" w="med" len="med"/>
            </a:ln>
          </p:spPr>
        </p:cxnSp>
        <p:cxnSp>
          <p:nvCxnSpPr>
            <p:cNvPr id="60" name="直接箭头连接符 59"/>
            <p:cNvCxnSpPr/>
            <p:nvPr/>
          </p:nvCxnSpPr>
          <p:spPr>
            <a:xfrm>
              <a:off x="10095" y="4822"/>
              <a:ext cx="0" cy="330"/>
            </a:xfrm>
            <a:prstGeom prst="straightConnector1">
              <a:avLst/>
            </a:prstGeom>
            <a:ln w="9525" cap="flat" cmpd="sng">
              <a:solidFill>
                <a:srgbClr val="000000"/>
              </a:solidFill>
              <a:prstDash val="solid"/>
              <a:headEnd type="none" w="med" len="med"/>
              <a:tailEnd type="none" w="med" len="med"/>
            </a:ln>
          </p:spPr>
        </p:cxnSp>
      </p:grpSp>
      <p:sp>
        <p:nvSpPr>
          <p:cNvPr id="68" name="燕尾形 67"/>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69"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70" name="îṥlïḓê"/>
          <p:cNvGrpSpPr/>
          <p:nvPr/>
        </p:nvGrpSpPr>
        <p:grpSpPr>
          <a:xfrm>
            <a:off x="132221" y="692696"/>
            <a:ext cx="839380" cy="792088"/>
            <a:chOff x="1468531" y="1871421"/>
            <a:chExt cx="2080967" cy="1983665"/>
          </a:xfrm>
        </p:grpSpPr>
        <p:sp>
          <p:nvSpPr>
            <p:cNvPr id="71"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72"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73"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74"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75"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76"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77"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62" name="矩形 61"/>
          <p:cNvSpPr/>
          <p:nvPr/>
        </p:nvSpPr>
        <p:spPr>
          <a:xfrm>
            <a:off x="1034268" y="1325675"/>
            <a:ext cx="7128792" cy="648072"/>
          </a:xfrm>
          <a:prstGeom prst="rect">
            <a:avLst/>
          </a:prstGeom>
          <a:solidFill>
            <a:srgbClr val="0069AC"/>
          </a:solidFill>
          <a:ln w="25400" cap="flat" cmpd="sng" algn="ctr">
            <a:solidFill>
              <a:srgbClr val="0069AC">
                <a:shade val="50000"/>
              </a:srgbClr>
            </a:solidFill>
            <a:prstDash val="solid"/>
          </a:ln>
          <a:effectLst/>
        </p:spPr>
        <p:txBody>
          <a:bodyPr rtlCol="0" anchor="ctr"/>
          <a:lstStyle/>
          <a:p>
            <a:pPr algn="ctr" fontAlgn="auto">
              <a:spcBef>
                <a:spcPts val="0"/>
              </a:spcBef>
              <a:spcAft>
                <a:spcPts val="0"/>
              </a:spcAft>
              <a:defRPr/>
            </a:pPr>
            <a:r>
              <a:rPr lang="zh-CN" altLang="zh-CN" sz="2400" b="1" kern="0" dirty="0" smtClean="0">
                <a:solidFill>
                  <a:srgbClr val="FFFFFF"/>
                </a:solidFill>
                <a:latin typeface="+mj-ea"/>
                <a:ea typeface="+mj-ea"/>
              </a:rPr>
              <a:t>整体</a:t>
            </a:r>
            <a:r>
              <a:rPr lang="zh-CN" altLang="zh-CN" sz="2400" b="1" kern="0" dirty="0">
                <a:solidFill>
                  <a:srgbClr val="FFFFFF"/>
                </a:solidFill>
                <a:latin typeface="+mj-ea"/>
                <a:ea typeface="+mj-ea"/>
              </a:rPr>
              <a:t>工程质量评价</a:t>
            </a:r>
          </a:p>
        </p:txBody>
      </p:sp>
      <p:cxnSp>
        <p:nvCxnSpPr>
          <p:cNvPr id="80" name="直接箭头连接符 79"/>
          <p:cNvCxnSpPr/>
          <p:nvPr/>
        </p:nvCxnSpPr>
        <p:spPr>
          <a:xfrm>
            <a:off x="6804248" y="2496270"/>
            <a:ext cx="635" cy="252000"/>
          </a:xfrm>
          <a:prstGeom prst="straightConnector1">
            <a:avLst/>
          </a:prstGeom>
          <a:ln w="9525" cap="flat" cmpd="sng">
            <a:solidFill>
              <a:srgbClr val="000000"/>
            </a:solidFill>
            <a:prstDash val="solid"/>
            <a:headEnd type="none" w="med" len="med"/>
            <a:tailEnd type="none" w="med" len="med"/>
          </a:ln>
        </p:spPr>
      </p:cxnSp>
      <p:cxnSp>
        <p:nvCxnSpPr>
          <p:cNvPr id="81" name="直接箭头连接符 80"/>
          <p:cNvCxnSpPr/>
          <p:nvPr/>
        </p:nvCxnSpPr>
        <p:spPr>
          <a:xfrm>
            <a:off x="1979141" y="3356992"/>
            <a:ext cx="4445" cy="332740"/>
          </a:xfrm>
          <a:prstGeom prst="straightConnector1">
            <a:avLst/>
          </a:prstGeom>
          <a:ln w="9525" cap="flat" cmpd="sng">
            <a:solidFill>
              <a:srgbClr val="000000"/>
            </a:solidFill>
            <a:prstDash val="solid"/>
            <a:headEnd type="none" w="med" len="med"/>
            <a:tailEnd type="none" w="med" len="med"/>
          </a:ln>
        </p:spPr>
      </p:cxn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15</a:t>
            </a:fld>
            <a:endParaRPr lang="zh-CN" altLang="en-US" sz="600" dirty="0">
              <a:solidFill>
                <a:srgbClr val="A6A6A6"/>
              </a:solidFill>
              <a:ea typeface="黑体" panose="02010609060101010101" pitchFamily="2"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1719142021"/>
              </p:ext>
            </p:extLst>
          </p:nvPr>
        </p:nvGraphicFramePr>
        <p:xfrm>
          <a:off x="359572" y="1463947"/>
          <a:ext cx="8604916" cy="5150173"/>
        </p:xfrm>
        <a:graphic>
          <a:graphicData uri="http://schemas.openxmlformats.org/drawingml/2006/table">
            <a:tbl>
              <a:tblPr firstRow="1" bandRow="1">
                <a:tableStyleId>{69012ECD-51FC-41F1-AA8D-1B2483CD663E}</a:tableStyleId>
              </a:tblPr>
              <a:tblGrid>
                <a:gridCol w="1938716"/>
                <a:gridCol w="6666200"/>
              </a:tblGrid>
              <a:tr h="576064">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2000" u="none" kern="0" baseline="0" dirty="0" smtClean="0">
                          <a:latin typeface="微软雅黑" panose="020B0503020204020204" pitchFamily="34" charset="-122"/>
                          <a:ea typeface="微软雅黑" panose="020B0503020204020204" pitchFamily="34" charset="-122"/>
                        </a:rPr>
                        <a:t>国标验收要求</a:t>
                      </a:r>
                      <a:endParaRPr lang="zh-CN" altLang="en-US" sz="2000" b="1" i="0" u="none" kern="0" baseline="0" dirty="0">
                        <a:solidFill>
                          <a:srgbClr val="FFFFFF"/>
                        </a:solidFill>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2000" u="none" kern="0" baseline="0" dirty="0" smtClean="0">
                          <a:latin typeface="微软雅黑" panose="020B0503020204020204" pitchFamily="34" charset="-122"/>
                          <a:ea typeface="微软雅黑" panose="020B0503020204020204" pitchFamily="34" charset="-122"/>
                        </a:rPr>
                        <a:t>评 优 要 求</a:t>
                      </a:r>
                      <a:endParaRPr lang="zh-CN" altLang="en-US" sz="2000" b="1" i="0" u="none" kern="0" baseline="0" dirty="0">
                        <a:solidFill>
                          <a:srgbClr val="FFFFFF"/>
                        </a:solidFill>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4056">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en-US" sz="1600" b="1" dirty="0" smtClean="0">
                          <a:solidFill>
                            <a:srgbClr val="FF0000"/>
                          </a:solidFill>
                          <a:latin typeface="微软雅黑" panose="020B0503020204020204" pitchFamily="34" charset="-122"/>
                          <a:ea typeface="微软雅黑" panose="020B0503020204020204" pitchFamily="34" charset="-122"/>
                        </a:rPr>
                        <a:t>单位工程</a:t>
                      </a:r>
                      <a:endParaRPr lang="zh-CN" altLang="en-US" sz="1600" b="1" dirty="0">
                        <a:solidFill>
                          <a:srgbClr val="FF0000"/>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lnSpc>
                          <a:spcPct val="125000"/>
                        </a:lnSpc>
                      </a:pPr>
                      <a:r>
                        <a:rPr lang="zh-CN" altLang="en-US" sz="1600" dirty="0" smtClean="0">
                          <a:latin typeface="微软雅黑" panose="020B0503020204020204" pitchFamily="34" charset="-122"/>
                          <a:ea typeface="微软雅黑" panose="020B0503020204020204" pitchFamily="34" charset="-122"/>
                        </a:rPr>
                        <a:t>二个机组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latin typeface="微软雅黑" panose="020B0503020204020204" pitchFamily="34" charset="-122"/>
                          <a:ea typeface="微软雅黑" panose="020B0503020204020204" pitchFamily="34" charset="-122"/>
                        </a:rPr>
                        <a:t>子单位工程</a:t>
                      </a:r>
                      <a:endParaRPr lang="zh-CN" altLang="en-US" sz="1600" b="1"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latin typeface="微软雅黑" panose="020B0503020204020204" pitchFamily="34" charset="-122"/>
                          <a:ea typeface="微软雅黑" panose="020B0503020204020204" pitchFamily="34" charset="-122"/>
                        </a:rPr>
                        <a:t>单项工程评价部分：</a:t>
                      </a:r>
                      <a:r>
                        <a:rPr lang="zh-CN" altLang="zh-CN" sz="1600" kern="1200" dirty="0" smtClean="0">
                          <a:effectLst/>
                          <a:latin typeface="微软雅黑" panose="020B0503020204020204" pitchFamily="34" charset="-122"/>
                          <a:ea typeface="微软雅黑" panose="020B0503020204020204" pitchFamily="34" charset="-122"/>
                        </a:rPr>
                        <a:t>土建工程、机械工程、电气仪控工程</a:t>
                      </a:r>
                      <a:r>
                        <a:rPr lang="zh-CN" altLang="en-US" sz="1600" kern="1200" dirty="0" smtClean="0">
                          <a:effectLst/>
                          <a:latin typeface="微软雅黑" panose="020B0503020204020204" pitchFamily="34" charset="-122"/>
                          <a:ea typeface="微软雅黑" panose="020B0503020204020204" pitchFamily="34" charset="-122"/>
                        </a:rPr>
                        <a:t>。</a:t>
                      </a:r>
                      <a:endParaRPr lang="en-US" altLang="zh-CN" sz="1600" kern="1200" dirty="0" smtClean="0">
                        <a:effectLst/>
                        <a:latin typeface="微软雅黑" panose="020B0503020204020204" pitchFamily="34" charset="-122"/>
                        <a:ea typeface="微软雅黑" panose="020B0503020204020204" pitchFamily="34" charset="-122"/>
                      </a:endParaRPr>
                    </a:p>
                    <a:p>
                      <a:pPr marL="0" algn="l" defTabSz="914400" rtl="0" eaLnBrk="1" latinLnBrk="0" hangingPunct="1">
                        <a:lnSpc>
                          <a:spcPct val="125000"/>
                        </a:lnSpc>
                      </a:pPr>
                      <a:r>
                        <a:rPr lang="zh-CN" altLang="en-US" sz="1600" kern="1200" dirty="0" smtClean="0">
                          <a:effectLst/>
                          <a:latin typeface="微软雅黑" panose="020B0503020204020204" pitchFamily="34" charset="-122"/>
                          <a:ea typeface="微软雅黑" panose="020B0503020204020204" pitchFamily="34" charset="-122"/>
                        </a:rPr>
                        <a:t>专项工程评价部分：</a:t>
                      </a:r>
                      <a:r>
                        <a:rPr lang="zh-CN" altLang="zh-CN" sz="1600" kern="1200" dirty="0" smtClean="0">
                          <a:effectLst/>
                          <a:latin typeface="微软雅黑" panose="020B0503020204020204" pitchFamily="34" charset="-122"/>
                          <a:ea typeface="微软雅黑" panose="020B0503020204020204" pitchFamily="34" charset="-122"/>
                        </a:rPr>
                        <a:t>焊接专项工程、调试专项工程以及档案管理专项、质量保证专项</a:t>
                      </a:r>
                      <a:r>
                        <a:rPr lang="zh-CN" altLang="en-US" sz="1600" kern="1200" dirty="0" smtClean="0">
                          <a:effectLst/>
                          <a:latin typeface="微软雅黑" panose="020B0503020204020204" pitchFamily="34" charset="-122"/>
                          <a:ea typeface="微软雅黑" panose="020B0503020204020204" pitchFamily="34" charset="-122"/>
                        </a:rPr>
                        <a:t>。</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latin typeface="微软雅黑" panose="020B0503020204020204" pitchFamily="34" charset="-122"/>
                          <a:ea typeface="微软雅黑" panose="020B0503020204020204" pitchFamily="34" charset="-122"/>
                        </a:rPr>
                        <a:t>分部工程</a:t>
                      </a:r>
                      <a:endParaRPr lang="zh-CN" altLang="en-US" sz="1600" b="1"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latin typeface="微软雅黑" panose="020B0503020204020204" pitchFamily="34" charset="-122"/>
                          <a:ea typeface="微软雅黑" panose="020B0503020204020204" pitchFamily="34" charset="-122"/>
                        </a:rPr>
                        <a:t>上述评价部分的评价项目。</a:t>
                      </a:r>
                      <a:endParaRPr lang="en-US" altLang="zh-CN" sz="1600" kern="1200" dirty="0" smtClean="0">
                        <a:effectLst/>
                        <a:latin typeface="微软雅黑" panose="020B0503020204020204" pitchFamily="34" charset="-122"/>
                        <a:ea typeface="微软雅黑" panose="020B0503020204020204" pitchFamily="34" charset="-122"/>
                      </a:endParaRPr>
                    </a:p>
                    <a:p>
                      <a:pPr marL="0" algn="l" defTabSz="914400" rtl="0" eaLnBrk="1" latinLnBrk="0" hangingPunct="1">
                        <a:lnSpc>
                          <a:spcPct val="125000"/>
                        </a:lnSpc>
                      </a:pPr>
                      <a:r>
                        <a:rPr lang="zh-CN" altLang="en-US" sz="1600" kern="1200" dirty="0" smtClean="0">
                          <a:effectLst/>
                          <a:latin typeface="微软雅黑" panose="020B0503020204020204" pitchFamily="34" charset="-122"/>
                          <a:ea typeface="微软雅黑" panose="020B0503020204020204" pitchFamily="34" charset="-122"/>
                        </a:rPr>
                        <a:t>例如，土建：</a:t>
                      </a:r>
                      <a:r>
                        <a:rPr lang="zh-CN" altLang="zh-CN" sz="1600" kern="1200" dirty="0" smtClean="0">
                          <a:effectLst/>
                          <a:latin typeface="微软雅黑" panose="020B0503020204020204" pitchFamily="34" charset="-122"/>
                          <a:ea typeface="微软雅黑" panose="020B0503020204020204" pitchFamily="34" charset="-122"/>
                        </a:rPr>
                        <a:t>地基与基础</a:t>
                      </a:r>
                      <a:r>
                        <a:rPr lang="zh-CN" altLang="en-US"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结构工程</a:t>
                      </a:r>
                      <a:r>
                        <a:rPr lang="zh-CN" altLang="en-US"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建筑装饰装修</a:t>
                      </a:r>
                      <a:r>
                        <a:rPr lang="zh-CN" altLang="en-US"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屋面工程</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2136">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latin typeface="微软雅黑" panose="020B0503020204020204" pitchFamily="34" charset="-122"/>
                          <a:ea typeface="微软雅黑" panose="020B0503020204020204" pitchFamily="34" charset="-122"/>
                        </a:rPr>
                        <a:t>子分部工程</a:t>
                      </a:r>
                      <a:endParaRPr lang="zh-CN" altLang="en-US" sz="1600" b="1"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latin typeface="微软雅黑" panose="020B0503020204020204" pitchFamily="34" charset="-122"/>
                          <a:ea typeface="微软雅黑" panose="020B0503020204020204" pitchFamily="34" charset="-122"/>
                        </a:rPr>
                        <a:t>上述评价项目按照核岛、常规岛、</a:t>
                      </a:r>
                      <a:r>
                        <a:rPr lang="en-US" altLang="zh-CN" sz="1600" kern="1200" dirty="0" smtClean="0">
                          <a:effectLst/>
                          <a:latin typeface="微软雅黑" panose="020B0503020204020204" pitchFamily="34" charset="-122"/>
                          <a:ea typeface="微软雅黑" panose="020B0503020204020204" pitchFamily="34" charset="-122"/>
                        </a:rPr>
                        <a:t>BOP</a:t>
                      </a:r>
                      <a:r>
                        <a:rPr lang="zh-CN" altLang="en-US" sz="1600" kern="1200" dirty="0" smtClean="0">
                          <a:effectLst/>
                          <a:latin typeface="微软雅黑" panose="020B0503020204020204" pitchFamily="34" charset="-122"/>
                          <a:ea typeface="微软雅黑" panose="020B0503020204020204" pitchFamily="34" charset="-122"/>
                        </a:rPr>
                        <a:t>进行评价。</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606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latin typeface="微软雅黑" panose="020B0503020204020204" pitchFamily="34" charset="-122"/>
                          <a:ea typeface="微软雅黑" panose="020B0503020204020204" pitchFamily="34" charset="-122"/>
                        </a:rPr>
                        <a:t>分项工程</a:t>
                      </a:r>
                      <a:endParaRPr lang="zh-CN" altLang="en-US" sz="1600" b="1"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latin typeface="微软雅黑" panose="020B0503020204020204" pitchFamily="34" charset="-122"/>
                          <a:ea typeface="微软雅黑" panose="020B0503020204020204" pitchFamily="34" charset="-122"/>
                        </a:rPr>
                        <a:t>无体现</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606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latin typeface="微软雅黑" panose="020B0503020204020204" pitchFamily="34" charset="-122"/>
                          <a:ea typeface="微软雅黑" panose="020B0503020204020204" pitchFamily="34" charset="-122"/>
                        </a:rPr>
                        <a:t>检验批</a:t>
                      </a:r>
                      <a:endParaRPr lang="zh-CN" altLang="en-US" sz="1600" b="1"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en-US" sz="1600" kern="1200" dirty="0" smtClean="0">
                          <a:effectLst/>
                          <a:latin typeface="微软雅黑" panose="020B0503020204020204" pitchFamily="34" charset="-122"/>
                          <a:ea typeface="微软雅黑" panose="020B0503020204020204" pitchFamily="34" charset="-122"/>
                        </a:rPr>
                        <a:t>单项工程和专项工程中的抽样规定</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890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en-US" sz="1600" b="1" kern="1200" dirty="0" smtClean="0">
                          <a:solidFill>
                            <a:srgbClr val="FF0000"/>
                          </a:solidFill>
                          <a:effectLst/>
                          <a:latin typeface="微软雅黑" panose="020B0503020204020204" pitchFamily="34" charset="-122"/>
                          <a:ea typeface="微软雅黑" panose="020B0503020204020204" pitchFamily="34" charset="-122"/>
                        </a:rPr>
                        <a:t>检查表检查项目</a:t>
                      </a:r>
                      <a:endParaRPr lang="en-US" altLang="zh-CN" sz="1600" b="1" kern="1200" dirty="0" smtClean="0">
                        <a:solidFill>
                          <a:srgbClr val="FF0000"/>
                        </a:solidFill>
                        <a:effectLst/>
                        <a:latin typeface="微软雅黑" panose="020B0503020204020204" pitchFamily="34" charset="-122"/>
                        <a:ea typeface="微软雅黑" panose="020B0503020204020204" pitchFamily="34" charset="-122"/>
                      </a:endParaRPr>
                    </a:p>
                    <a:p>
                      <a:pPr marL="0" algn="ctr" defTabSz="914400" rtl="0" eaLnBrk="1" latinLnBrk="0" hangingPunct="1"/>
                      <a:r>
                        <a:rPr lang="zh-CN" altLang="en-US" sz="1600" b="1" kern="1200" dirty="0" smtClean="0">
                          <a:solidFill>
                            <a:srgbClr val="FF0000"/>
                          </a:solidFill>
                          <a:effectLst/>
                          <a:latin typeface="微软雅黑" panose="020B0503020204020204" pitchFamily="34" charset="-122"/>
                          <a:ea typeface="微软雅黑" panose="020B0503020204020204" pitchFamily="34" charset="-122"/>
                        </a:rPr>
                        <a:t>（主控、一般）</a:t>
                      </a:r>
                      <a:endParaRPr lang="zh-CN" altLang="en-US" sz="1600" b="1"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l">
                        <a:lnSpc>
                          <a:spcPct val="125000"/>
                        </a:lnSpc>
                      </a:pP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 核电工程施工质量评价规程</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附录中</a:t>
                      </a:r>
                      <a:r>
                        <a:rPr lang="zh-CN" altLang="en-US" sz="1600" kern="1200" dirty="0" smtClean="0">
                          <a:effectLst/>
                          <a:latin typeface="微软雅黑" panose="020B0503020204020204" pitchFamily="34" charset="-122"/>
                          <a:ea typeface="微软雅黑" panose="020B0503020204020204" pitchFamily="34" charset="-122"/>
                        </a:rPr>
                        <a:t>检查表指定项目</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1" name="燕尾形 30"/>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1"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前期策划</a:t>
            </a:r>
            <a:endParaRPr lang="zh-CN" altLang="en-US" sz="2800" b="1" dirty="0">
              <a:solidFill>
                <a:schemeClr val="tx1"/>
              </a:solidFill>
              <a:latin typeface="微软雅黑" pitchFamily="34" charset="-122"/>
              <a:ea typeface="微软雅黑" pitchFamily="34" charset="-122"/>
            </a:endParaRPr>
          </a:p>
        </p:txBody>
      </p:sp>
      <p:grpSp>
        <p:nvGrpSpPr>
          <p:cNvPr id="12" name="îṥlïḓê"/>
          <p:cNvGrpSpPr/>
          <p:nvPr/>
        </p:nvGrpSpPr>
        <p:grpSpPr>
          <a:xfrm>
            <a:off x="132221" y="692696"/>
            <a:ext cx="839380" cy="792088"/>
            <a:chOff x="1468531" y="1871421"/>
            <a:chExt cx="2080967" cy="1983665"/>
          </a:xfrm>
        </p:grpSpPr>
        <p:sp>
          <p:nvSpPr>
            <p:cNvPr id="1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1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02</a:t>
              </a:r>
              <a:endParaRPr lang="en-US" altLang="zh-CN" sz="2000" dirty="0">
                <a:solidFill>
                  <a:schemeClr val="bg1">
                    <a:lumMod val="100000"/>
                  </a:schemeClr>
                </a:solidFill>
                <a:latin typeface="Impact" panose="020B0806030902050204" pitchFamily="34" charset="0"/>
              </a:endParaRPr>
            </a:p>
          </p:txBody>
        </p:sp>
        <p:sp>
          <p:nvSpPr>
            <p:cNvPr id="1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1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1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1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16</a:t>
            </a:fld>
            <a:endParaRPr lang="zh-CN" altLang="en-US" sz="600" dirty="0">
              <a:solidFill>
                <a:srgbClr val="A6A6A6"/>
              </a:solidFill>
              <a:ea typeface="黑体" panose="02010609060101010101" pitchFamily="2" charset="-122"/>
            </a:endParaRPr>
          </a:p>
        </p:txBody>
      </p:sp>
      <p:grpSp>
        <p:nvGrpSpPr>
          <p:cNvPr id="7" name="îṥlïḓê"/>
          <p:cNvGrpSpPr/>
          <p:nvPr/>
        </p:nvGrpSpPr>
        <p:grpSpPr>
          <a:xfrm>
            <a:off x="3203848" y="1643656"/>
            <a:ext cx="2502278" cy="2232248"/>
            <a:chOff x="1468531" y="1871421"/>
            <a:chExt cx="2080967" cy="1983665"/>
          </a:xfrm>
        </p:grpSpPr>
        <p:sp>
          <p:nvSpPr>
            <p:cNvPr id="8"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9"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6000"/>
            </a:p>
          </p:txBody>
        </p:sp>
        <p:sp>
          <p:nvSpPr>
            <p:cNvPr id="10" name="ï$ľïḓè"/>
            <p:cNvSpPr/>
            <p:nvPr/>
          </p:nvSpPr>
          <p:spPr bwMode="auto">
            <a:xfrm>
              <a:off x="2219772" y="2167905"/>
              <a:ext cx="1188132" cy="1188132"/>
            </a:xfrm>
            <a:prstGeom prst="ellipse">
              <a:avLst/>
            </a:prstGeom>
            <a:solidFill>
              <a:srgbClr val="C00000"/>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6000" dirty="0" smtClean="0">
                  <a:solidFill>
                    <a:schemeClr val="bg1">
                      <a:lumMod val="100000"/>
                    </a:schemeClr>
                  </a:solidFill>
                  <a:latin typeface="Impact" panose="020B0806030902050204" pitchFamily="34" charset="0"/>
                </a:rPr>
                <a:t>03</a:t>
              </a:r>
              <a:endParaRPr lang="en-US" altLang="zh-CN" sz="6000" dirty="0">
                <a:solidFill>
                  <a:schemeClr val="bg1">
                    <a:lumMod val="100000"/>
                  </a:schemeClr>
                </a:solidFill>
                <a:latin typeface="Impact" panose="020B0806030902050204" pitchFamily="34" charset="0"/>
              </a:endParaRPr>
            </a:p>
          </p:txBody>
        </p:sp>
        <p:sp>
          <p:nvSpPr>
            <p:cNvPr id="11"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6000"/>
            </a:p>
          </p:txBody>
        </p:sp>
        <p:sp>
          <p:nvSpPr>
            <p:cNvPr id="12"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13"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6000"/>
            </a:p>
          </p:txBody>
        </p:sp>
      </p:grpSp>
      <p:sp>
        <p:nvSpPr>
          <p:cNvPr id="14" name="文本占位符 9"/>
          <p:cNvSpPr txBox="1">
            <a:spLocks/>
          </p:cNvSpPr>
          <p:nvPr/>
        </p:nvSpPr>
        <p:spPr bwMode="auto">
          <a:xfrm>
            <a:off x="-13716" y="4079222"/>
            <a:ext cx="9157716" cy="136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50000"/>
              </a:lnSpc>
              <a:defRPr/>
            </a:pPr>
            <a:r>
              <a:rPr lang="zh-CN" altLang="en-US" sz="7200" dirty="0" smtClean="0">
                <a:solidFill>
                  <a:schemeClr val="accent6"/>
                </a:solidFill>
                <a:latin typeface="方正兰亭大黑_GBK" panose="02000000000000000000" pitchFamily="2" charset="-122"/>
                <a:ea typeface="方正兰亭大黑_GBK" panose="02000000000000000000" pitchFamily="2" charset="-122"/>
              </a:rPr>
              <a:t>自我评价</a:t>
            </a:r>
            <a:endParaRPr lang="zh-CN" altLang="en-US" sz="7200" dirty="0">
              <a:solidFill>
                <a:schemeClr val="accent6"/>
              </a:solidFill>
              <a:latin typeface="方正兰亭大黑_GBK" panose="02000000000000000000" pitchFamily="2" charset="-122"/>
              <a:ea typeface="方正兰亭大黑_GBK" panose="02000000000000000000" pitchFamily="2" charset="-122"/>
            </a:endParaRPr>
          </a:p>
        </p:txBody>
      </p:sp>
    </p:spTree>
    <p:extLst>
      <p:ext uri="{BB962C8B-B14F-4D97-AF65-F5344CB8AC3E}">
        <p14:creationId xmlns:p14="http://schemas.microsoft.com/office/powerpoint/2010/main" val="22571238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17</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9" name="矩形 18"/>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zh-CN" altLang="en-US" sz="2400" b="1" kern="0" dirty="0" smtClean="0">
                <a:solidFill>
                  <a:srgbClr val="FFFFFF"/>
                </a:solidFill>
                <a:latin typeface="+mj-ea"/>
                <a:ea typeface="+mj-ea"/>
              </a:rPr>
              <a:t>施工质量自评价</a:t>
            </a:r>
            <a:endParaRPr lang="zh-CN" altLang="en-US" sz="2400" b="1" kern="0" dirty="0">
              <a:solidFill>
                <a:srgbClr val="FFFFFF"/>
              </a:solidFill>
              <a:latin typeface="+mj-ea"/>
              <a:ea typeface="+mj-ea"/>
            </a:endParaRPr>
          </a:p>
        </p:txBody>
      </p:sp>
      <p:sp>
        <p:nvSpPr>
          <p:cNvPr id="20" name="矩形 19"/>
          <p:cNvSpPr/>
          <p:nvPr/>
        </p:nvSpPr>
        <p:spPr>
          <a:xfrm>
            <a:off x="580475" y="1988840"/>
            <a:ext cx="7939285" cy="43924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spcBef>
                <a:spcPts val="600"/>
              </a:spcBef>
              <a:spcAft>
                <a:spcPts val="600"/>
              </a:spcAft>
              <a:buBlip>
                <a:blip r:embed="rId2"/>
              </a:buBlip>
            </a:pPr>
            <a:r>
              <a:rPr lang="zh-CN" altLang="en-US" sz="2000" dirty="0" smtClean="0">
                <a:solidFill>
                  <a:schemeClr val="tx1"/>
                </a:solidFill>
                <a:latin typeface="微软雅黑" panose="020B0503020204020204" pitchFamily="34" charset="-122"/>
                <a:ea typeface="微软雅黑" panose="020B0503020204020204" pitchFamily="34" charset="-122"/>
              </a:rPr>
              <a:t>施工质量</a:t>
            </a:r>
            <a:r>
              <a:rPr lang="zh-CN" altLang="zh-CN" sz="2000" dirty="0" smtClean="0">
                <a:solidFill>
                  <a:schemeClr val="tx1"/>
                </a:solidFill>
                <a:latin typeface="微软雅黑" panose="020B0503020204020204" pitchFamily="34" charset="-122"/>
                <a:ea typeface="微软雅黑" panose="020B0503020204020204" pitchFamily="34" charset="-122"/>
              </a:rPr>
              <a:t>自</a:t>
            </a:r>
            <a:r>
              <a:rPr lang="zh-CN" altLang="zh-CN" sz="2000" dirty="0">
                <a:solidFill>
                  <a:schemeClr val="tx1"/>
                </a:solidFill>
                <a:latin typeface="微软雅黑" panose="020B0503020204020204" pitchFamily="34" charset="-122"/>
                <a:ea typeface="微软雅黑" panose="020B0503020204020204" pitchFamily="34" charset="-122"/>
              </a:rPr>
              <a:t>评价</a:t>
            </a:r>
            <a:r>
              <a:rPr lang="zh-CN" altLang="zh-CN" sz="2000" dirty="0" smtClean="0">
                <a:solidFill>
                  <a:schemeClr val="tx1"/>
                </a:solidFill>
                <a:latin typeface="微软雅黑" panose="020B0503020204020204" pitchFamily="34" charset="-122"/>
                <a:ea typeface="微软雅黑" panose="020B0503020204020204" pitchFamily="34" charset="-122"/>
              </a:rPr>
              <a:t>工作过程</a:t>
            </a:r>
            <a:r>
              <a:rPr lang="zh-CN" altLang="en-US" sz="2000" dirty="0">
                <a:solidFill>
                  <a:schemeClr val="tx1"/>
                </a:solidFill>
                <a:latin typeface="微软雅黑" panose="020B0503020204020204" pitchFamily="34" charset="-122"/>
                <a:ea typeface="微软雅黑" panose="020B0503020204020204" pitchFamily="34" charset="-122"/>
              </a:rPr>
              <a:t>，</a:t>
            </a:r>
            <a:r>
              <a:rPr lang="zh-CN" altLang="zh-CN" sz="2000" dirty="0" smtClean="0">
                <a:solidFill>
                  <a:schemeClr val="tx1"/>
                </a:solidFill>
                <a:latin typeface="微软雅黑" panose="020B0503020204020204" pitchFamily="34" charset="-122"/>
                <a:ea typeface="微软雅黑" panose="020B0503020204020204" pitchFamily="34" charset="-122"/>
              </a:rPr>
              <a:t>包括</a:t>
            </a:r>
            <a:r>
              <a:rPr lang="zh-CN" altLang="zh-CN" sz="2000" dirty="0">
                <a:solidFill>
                  <a:schemeClr val="tx1"/>
                </a:solidFill>
                <a:latin typeface="微软雅黑" panose="020B0503020204020204" pitchFamily="34" charset="-122"/>
                <a:ea typeface="微软雅黑" panose="020B0503020204020204" pitchFamily="34" charset="-122"/>
              </a:rPr>
              <a:t>：自评价内部培训、计划制定、实体质量评价、现场观感检查、自评总结等环节</a:t>
            </a:r>
            <a:r>
              <a:rPr lang="zh-CN" altLang="zh-CN" sz="2000" dirty="0" smtClean="0">
                <a:solidFill>
                  <a:schemeClr val="tx1"/>
                </a:solidFill>
                <a:latin typeface="微软雅黑" panose="020B0503020204020204" pitchFamily="34" charset="-122"/>
                <a:ea typeface="微软雅黑" panose="020B0503020204020204" pitchFamily="34" charset="-122"/>
              </a:rPr>
              <a:t>。</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marL="342900" indent="-342900">
              <a:lnSpc>
                <a:spcPct val="150000"/>
              </a:lnSpc>
              <a:spcBef>
                <a:spcPts val="600"/>
              </a:spcBef>
              <a:spcAft>
                <a:spcPts val="600"/>
              </a:spcAft>
              <a:buBlip>
                <a:blip r:embed="rId2"/>
              </a:buBlip>
            </a:pPr>
            <a:r>
              <a:rPr lang="zh-CN" altLang="zh-CN" sz="2000" dirty="0" smtClean="0">
                <a:solidFill>
                  <a:schemeClr val="tx1"/>
                </a:solidFill>
                <a:latin typeface="微软雅黑" panose="020B0503020204020204" pitchFamily="34" charset="-122"/>
                <a:ea typeface="微软雅黑" panose="020B0503020204020204" pitchFamily="34" charset="-122"/>
              </a:rPr>
              <a:t>邀请</a:t>
            </a:r>
            <a:r>
              <a:rPr lang="zh-CN" altLang="en-US" sz="2000" dirty="0" smtClean="0">
                <a:solidFill>
                  <a:schemeClr val="tx1"/>
                </a:solidFill>
                <a:latin typeface="微软雅黑" panose="020B0503020204020204" pitchFamily="34" charset="-122"/>
                <a:ea typeface="微软雅黑" panose="020B0503020204020204" pitchFamily="34" charset="-122"/>
              </a:rPr>
              <a:t>集团内部</a:t>
            </a:r>
            <a:r>
              <a:rPr lang="zh-CN" altLang="zh-CN" sz="2000" dirty="0" smtClean="0">
                <a:solidFill>
                  <a:schemeClr val="tx1"/>
                </a:solidFill>
                <a:latin typeface="微软雅黑" panose="020B0503020204020204" pitchFamily="34" charset="-122"/>
                <a:ea typeface="微软雅黑" panose="020B0503020204020204" pitchFamily="34" charset="-122"/>
              </a:rPr>
              <a:t>工程</a:t>
            </a:r>
            <a:r>
              <a:rPr lang="zh-CN" altLang="zh-CN" sz="2000" dirty="0">
                <a:solidFill>
                  <a:schemeClr val="tx1"/>
                </a:solidFill>
                <a:latin typeface="微软雅黑" panose="020B0503020204020204" pitchFamily="34" charset="-122"/>
                <a:ea typeface="微软雅黑" panose="020B0503020204020204" pitchFamily="34" charset="-122"/>
              </a:rPr>
              <a:t>各领域</a:t>
            </a:r>
            <a:r>
              <a:rPr lang="zh-CN" altLang="zh-CN" sz="2000" dirty="0" smtClean="0">
                <a:solidFill>
                  <a:schemeClr val="tx1"/>
                </a:solidFill>
                <a:latin typeface="微软雅黑" panose="020B0503020204020204" pitchFamily="34" charset="-122"/>
                <a:ea typeface="微软雅黑" panose="020B0503020204020204" pitchFamily="34" charset="-122"/>
              </a:rPr>
              <a:t>专家</a:t>
            </a:r>
            <a:r>
              <a:rPr lang="zh-CN" altLang="en-US" sz="2000" dirty="0" smtClean="0">
                <a:solidFill>
                  <a:schemeClr val="tx1"/>
                </a:solidFill>
                <a:latin typeface="微软雅黑" panose="020B0503020204020204" pitchFamily="34" charset="-122"/>
                <a:ea typeface="微软雅黑" panose="020B0503020204020204" pitchFamily="34" charset="-122"/>
              </a:rPr>
              <a:t>，</a:t>
            </a:r>
            <a:r>
              <a:rPr lang="zh-CN" altLang="zh-CN" sz="2000" dirty="0" smtClean="0">
                <a:solidFill>
                  <a:schemeClr val="tx1"/>
                </a:solidFill>
                <a:latin typeface="微软雅黑" panose="020B0503020204020204" pitchFamily="34" charset="-122"/>
                <a:ea typeface="微软雅黑" panose="020B0503020204020204" pitchFamily="34" charset="-122"/>
              </a:rPr>
              <a:t>组织成立</a:t>
            </a:r>
            <a:r>
              <a:rPr lang="en-US" altLang="zh-CN" sz="2000" dirty="0" smtClean="0">
                <a:solidFill>
                  <a:schemeClr val="tx1"/>
                </a:solidFill>
                <a:latin typeface="微软雅黑" panose="020B0503020204020204" pitchFamily="34" charset="-122"/>
                <a:ea typeface="微软雅黑" panose="020B0503020204020204" pitchFamily="34" charset="-122"/>
              </a:rPr>
              <a:t> </a:t>
            </a:r>
            <a:r>
              <a:rPr lang="zh-CN" altLang="zh-CN" sz="2000" dirty="0" smtClean="0">
                <a:solidFill>
                  <a:schemeClr val="tx1"/>
                </a:solidFill>
                <a:latin typeface="微软雅黑" panose="020B0503020204020204" pitchFamily="34" charset="-122"/>
                <a:ea typeface="微软雅黑" panose="020B0503020204020204" pitchFamily="34" charset="-122"/>
              </a:rPr>
              <a:t>质量</a:t>
            </a:r>
            <a:r>
              <a:rPr lang="zh-CN" altLang="zh-CN" sz="2000" dirty="0">
                <a:solidFill>
                  <a:schemeClr val="tx1"/>
                </a:solidFill>
                <a:latin typeface="微软雅黑" panose="020B0503020204020204" pitchFamily="34" charset="-122"/>
                <a:ea typeface="微软雅黑" panose="020B0503020204020204" pitchFamily="34" charset="-122"/>
              </a:rPr>
              <a:t>自评价队</a:t>
            </a:r>
            <a:r>
              <a:rPr lang="zh-CN" altLang="en-US" sz="2000" dirty="0">
                <a:solidFill>
                  <a:schemeClr val="tx1"/>
                </a:solidFill>
                <a:latin typeface="微软雅黑" panose="020B0503020204020204" pitchFamily="34" charset="-122"/>
                <a:ea typeface="微软雅黑" panose="020B0503020204020204" pitchFamily="34" charset="-122"/>
              </a:rPr>
              <a:t>，</a:t>
            </a:r>
            <a:r>
              <a:rPr lang="zh-CN" altLang="zh-CN" sz="2000" dirty="0">
                <a:solidFill>
                  <a:schemeClr val="tx1"/>
                </a:solidFill>
                <a:latin typeface="微软雅黑" panose="020B0503020204020204" pitchFamily="34" charset="-122"/>
                <a:ea typeface="微软雅黑" panose="020B0503020204020204" pitchFamily="34" charset="-122"/>
              </a:rPr>
              <a:t>分为土建、机械设备、电气仪控、焊接、调试、档案、质保、秘书</a:t>
            </a:r>
            <a:r>
              <a:rPr lang="zh-CN" altLang="zh-CN" sz="2000" dirty="0" smtClean="0">
                <a:solidFill>
                  <a:schemeClr val="tx1"/>
                </a:solidFill>
                <a:latin typeface="微软雅黑" panose="020B0503020204020204" pitchFamily="34" charset="-122"/>
                <a:ea typeface="微软雅黑" panose="020B0503020204020204" pitchFamily="34" charset="-122"/>
              </a:rPr>
              <a:t>小组</a:t>
            </a:r>
            <a:r>
              <a:rPr lang="zh-CN" altLang="en-US" sz="2000" dirty="0" smtClean="0">
                <a:solidFill>
                  <a:schemeClr val="tx1"/>
                </a:solidFill>
                <a:latin typeface="微软雅黑" panose="020B0503020204020204" pitchFamily="34" charset="-122"/>
                <a:ea typeface="微软雅黑" panose="020B0503020204020204" pitchFamily="34" charset="-122"/>
              </a:rPr>
              <a:t>。</a:t>
            </a:r>
            <a:endParaRPr lang="en-US" altLang="zh-CN" sz="2000" dirty="0">
              <a:solidFill>
                <a:schemeClr val="tx1"/>
              </a:solidFill>
              <a:latin typeface="微软雅黑" panose="020B0503020204020204" pitchFamily="34" charset="-122"/>
              <a:ea typeface="微软雅黑" panose="020B0503020204020204" pitchFamily="34" charset="-122"/>
            </a:endParaRPr>
          </a:p>
          <a:p>
            <a:pPr marL="342900" indent="-342900">
              <a:lnSpc>
                <a:spcPct val="150000"/>
              </a:lnSpc>
              <a:spcBef>
                <a:spcPts val="600"/>
              </a:spcBef>
              <a:spcAft>
                <a:spcPts val="600"/>
              </a:spcAft>
              <a:buBlip>
                <a:blip r:embed="rId2"/>
              </a:buBlip>
            </a:pPr>
            <a:r>
              <a:rPr lang="zh-CN" altLang="zh-CN" sz="2000" dirty="0" smtClean="0">
                <a:solidFill>
                  <a:schemeClr val="tx1"/>
                </a:solidFill>
                <a:latin typeface="微软雅黑" panose="020B0503020204020204" pitchFamily="34" charset="-122"/>
                <a:ea typeface="微软雅黑" panose="020B0503020204020204" pitchFamily="34" charset="-122"/>
              </a:rPr>
              <a:t>抽查有</a:t>
            </a:r>
            <a:r>
              <a:rPr lang="zh-CN" altLang="zh-CN" sz="2000" dirty="0">
                <a:solidFill>
                  <a:schemeClr val="tx1"/>
                </a:solidFill>
                <a:latin typeface="微软雅黑" panose="020B0503020204020204" pitchFamily="34" charset="-122"/>
                <a:ea typeface="微软雅黑" panose="020B0503020204020204" pitchFamily="34" charset="-122"/>
              </a:rPr>
              <a:t>代表性的厂房</a:t>
            </a:r>
            <a:r>
              <a:rPr lang="zh-CN" altLang="zh-CN" sz="2000" dirty="0" smtClean="0">
                <a:solidFill>
                  <a:schemeClr val="tx1"/>
                </a:solidFill>
                <a:latin typeface="微软雅黑" panose="020B0503020204020204" pitchFamily="34" charset="-122"/>
                <a:ea typeface="微软雅黑" panose="020B0503020204020204" pitchFamily="34" charset="-122"/>
              </a:rPr>
              <a:t>系统施工</a:t>
            </a:r>
            <a:r>
              <a:rPr lang="zh-CN" altLang="zh-CN" sz="2000" dirty="0">
                <a:solidFill>
                  <a:schemeClr val="tx1"/>
                </a:solidFill>
                <a:latin typeface="微软雅黑" panose="020B0503020204020204" pitchFamily="34" charset="-122"/>
                <a:ea typeface="微软雅黑" panose="020B0503020204020204" pitchFamily="34" charset="-122"/>
              </a:rPr>
              <a:t>记录，通过查阅文件、现场观感检查，对核电工程实体质量和现场管理</a:t>
            </a:r>
            <a:r>
              <a:rPr lang="zh-CN" altLang="zh-CN" sz="2000" dirty="0" smtClean="0">
                <a:solidFill>
                  <a:schemeClr val="tx1"/>
                </a:solidFill>
                <a:latin typeface="微软雅黑" panose="020B0503020204020204" pitchFamily="34" charset="-122"/>
                <a:ea typeface="微软雅黑" panose="020B0503020204020204" pitchFamily="34" charset="-122"/>
              </a:rPr>
              <a:t>进行评价</a:t>
            </a:r>
            <a:r>
              <a:rPr lang="zh-CN" altLang="zh-CN" sz="2000" dirty="0">
                <a:solidFill>
                  <a:schemeClr val="tx1"/>
                </a:solidFill>
                <a:latin typeface="微软雅黑" panose="020B0503020204020204" pitchFamily="34" charset="-122"/>
                <a:ea typeface="微软雅黑" panose="020B0503020204020204" pitchFamily="34" charset="-122"/>
              </a:rPr>
              <a:t>。</a:t>
            </a:r>
            <a:endParaRPr lang="en-US" altLang="zh-CN" sz="2000" dirty="0">
              <a:solidFill>
                <a:schemeClr val="tx1"/>
              </a:solidFill>
              <a:latin typeface="微软雅黑" panose="020B0503020204020204" pitchFamily="34" charset="-122"/>
              <a:ea typeface="微软雅黑" panose="020B0503020204020204" pitchFamily="34" charset="-122"/>
            </a:endParaRPr>
          </a:p>
          <a:p>
            <a:pPr marL="342900" indent="-342900">
              <a:lnSpc>
                <a:spcPct val="150000"/>
              </a:lnSpc>
              <a:spcBef>
                <a:spcPts val="600"/>
              </a:spcBef>
              <a:spcAft>
                <a:spcPts val="600"/>
              </a:spcAft>
              <a:buBlip>
                <a:blip r:embed="rId2"/>
              </a:buBlip>
            </a:pPr>
            <a:r>
              <a:rPr lang="zh-CN" altLang="en-US" sz="2000" dirty="0">
                <a:solidFill>
                  <a:schemeClr val="tx1"/>
                </a:solidFill>
                <a:latin typeface="微软雅黑" panose="020B0503020204020204" pitchFamily="34" charset="-122"/>
                <a:ea typeface="微软雅黑" panose="020B0503020204020204" pitchFamily="34" charset="-122"/>
              </a:rPr>
              <a:t>组织召开</a:t>
            </a:r>
            <a:r>
              <a:rPr lang="zh-CN" altLang="zh-CN" sz="2000" dirty="0">
                <a:solidFill>
                  <a:schemeClr val="tx1"/>
                </a:solidFill>
                <a:latin typeface="微软雅黑" panose="020B0503020204020204" pitchFamily="34" charset="-122"/>
                <a:ea typeface="微软雅黑" panose="020B0503020204020204" pitchFamily="34" charset="-122"/>
              </a:rPr>
              <a:t>每日例会及专项沟通会</a:t>
            </a:r>
            <a:r>
              <a:rPr lang="zh-CN" altLang="en-US" sz="2000" dirty="0">
                <a:solidFill>
                  <a:schemeClr val="tx1"/>
                </a:solidFill>
                <a:latin typeface="微软雅黑" panose="020B0503020204020204" pitchFamily="34" charset="-122"/>
                <a:ea typeface="微软雅黑" panose="020B0503020204020204" pitchFamily="34" charset="-122"/>
              </a:rPr>
              <a:t>，</a:t>
            </a:r>
            <a:r>
              <a:rPr lang="zh-CN" altLang="zh-CN" sz="2000" dirty="0">
                <a:solidFill>
                  <a:schemeClr val="tx1"/>
                </a:solidFill>
                <a:latin typeface="微软雅黑" panose="020B0503020204020204" pitchFamily="34" charset="-122"/>
                <a:ea typeface="微软雅黑" panose="020B0503020204020204" pitchFamily="34" charset="-122"/>
              </a:rPr>
              <a:t>协调解决各小组在评价过程中遇到的问题和困难，审议和决策活动中的重大事项</a:t>
            </a:r>
            <a:r>
              <a:rPr lang="zh-CN" altLang="en-US" sz="2000" dirty="0">
                <a:solidFill>
                  <a:schemeClr val="tx1"/>
                </a:solidFill>
                <a:latin typeface="微软雅黑" panose="020B0503020204020204" pitchFamily="34" charset="-122"/>
                <a:ea typeface="微软雅黑" panose="020B0503020204020204" pitchFamily="34" charset="-122"/>
              </a:rPr>
              <a:t>。</a:t>
            </a:r>
            <a:endParaRPr lang="zh-CN" altLang="zh-CN" sz="2000" dirty="0">
              <a:solidFill>
                <a:schemeClr val="tx1"/>
              </a:solidFill>
              <a:latin typeface="微软雅黑" panose="020B0503020204020204" pitchFamily="34" charset="-122"/>
              <a:ea typeface="微软雅黑" panose="020B0503020204020204" pitchFamily="34" charset="-122"/>
            </a:endParaRPr>
          </a:p>
        </p:txBody>
      </p:sp>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4306739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18</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9" name="矩形 18"/>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3.1 </a:t>
            </a:r>
            <a:r>
              <a:rPr lang="zh-CN" altLang="en-US" sz="2400" b="1" kern="0" dirty="0" smtClean="0">
                <a:solidFill>
                  <a:srgbClr val="FFFFFF"/>
                </a:solidFill>
                <a:latin typeface="+mj-ea"/>
                <a:ea typeface="+mj-ea"/>
              </a:rPr>
              <a:t>抽样</a:t>
            </a:r>
            <a:r>
              <a:rPr lang="zh-CN" altLang="en-US" sz="2400" b="1" kern="0" dirty="0">
                <a:solidFill>
                  <a:srgbClr val="FFFFFF"/>
                </a:solidFill>
                <a:latin typeface="+mj-ea"/>
                <a:ea typeface="+mj-ea"/>
              </a:rPr>
              <a:t>选取规定</a:t>
            </a:r>
          </a:p>
        </p:txBody>
      </p:sp>
      <p:sp>
        <p:nvSpPr>
          <p:cNvPr id="20" name="矩形 19"/>
          <p:cNvSpPr/>
          <p:nvPr/>
        </p:nvSpPr>
        <p:spPr>
          <a:xfrm>
            <a:off x="548411" y="2276872"/>
            <a:ext cx="7939285" cy="31683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buBlip>
                <a:blip r:embed="rId2"/>
              </a:buBlip>
            </a:pPr>
            <a:r>
              <a:rPr lang="zh-CN" altLang="zh-CN" sz="2000" dirty="0" smtClean="0">
                <a:solidFill>
                  <a:schemeClr val="tx1"/>
                </a:solidFill>
                <a:latin typeface="微软雅黑" panose="020B0503020204020204" pitchFamily="34" charset="-122"/>
                <a:ea typeface="微软雅黑" panose="020B0503020204020204" pitchFamily="34" charset="-122"/>
              </a:rPr>
              <a:t>评价</a:t>
            </a:r>
            <a:r>
              <a:rPr lang="zh-CN" altLang="zh-CN" sz="2000" dirty="0">
                <a:solidFill>
                  <a:schemeClr val="tx1"/>
                </a:solidFill>
                <a:latin typeface="微软雅黑" panose="020B0503020204020204" pitchFamily="34" charset="-122"/>
                <a:ea typeface="微软雅黑" panose="020B0503020204020204" pitchFamily="34" charset="-122"/>
              </a:rPr>
              <a:t>采用抽样法进行</a:t>
            </a:r>
            <a:r>
              <a:rPr lang="zh-CN" altLang="zh-CN" sz="2000" dirty="0" smtClean="0">
                <a:solidFill>
                  <a:schemeClr val="tx1"/>
                </a:solidFill>
                <a:latin typeface="微软雅黑" panose="020B0503020204020204" pitchFamily="34" charset="-122"/>
                <a:ea typeface="微软雅黑" panose="020B0503020204020204" pitchFamily="34" charset="-122"/>
              </a:rPr>
              <a:t>，与</a:t>
            </a:r>
            <a:r>
              <a:rPr lang="zh-CN" altLang="zh-CN" sz="2000" dirty="0">
                <a:solidFill>
                  <a:schemeClr val="tx1"/>
                </a:solidFill>
                <a:latin typeface="微软雅黑" panose="020B0503020204020204" pitchFamily="34" charset="-122"/>
                <a:ea typeface="微软雅黑" panose="020B0503020204020204" pitchFamily="34" charset="-122"/>
              </a:rPr>
              <a:t>核安全相关子项或系统的抽样样本数应占样本总数的</a:t>
            </a:r>
            <a:r>
              <a:rPr lang="en-US" altLang="zh-CN" sz="2000" dirty="0">
                <a:solidFill>
                  <a:srgbClr val="FF0000"/>
                </a:solidFill>
                <a:latin typeface="微软雅黑" panose="020B0503020204020204" pitchFamily="34" charset="-122"/>
                <a:ea typeface="微软雅黑" panose="020B0503020204020204" pitchFamily="34" charset="-122"/>
              </a:rPr>
              <a:t>50%</a:t>
            </a:r>
            <a:r>
              <a:rPr lang="zh-CN" altLang="zh-CN" sz="2000" dirty="0">
                <a:solidFill>
                  <a:srgbClr val="FF0000"/>
                </a:solidFill>
                <a:latin typeface="微软雅黑" panose="020B0503020204020204" pitchFamily="34" charset="-122"/>
                <a:ea typeface="微软雅黑" panose="020B0503020204020204" pitchFamily="34" charset="-122"/>
              </a:rPr>
              <a:t>以上</a:t>
            </a:r>
            <a:r>
              <a:rPr lang="zh-CN" altLang="zh-CN" sz="2000" dirty="0" smtClean="0">
                <a:solidFill>
                  <a:schemeClr val="tx1"/>
                </a:solidFill>
                <a:latin typeface="微软雅黑" panose="020B0503020204020204" pitchFamily="34" charset="-122"/>
                <a:ea typeface="微软雅黑" panose="020B0503020204020204" pitchFamily="34" charset="-122"/>
              </a:rPr>
              <a:t>。</a:t>
            </a:r>
            <a:endParaRPr lang="en-US" altLang="zh-CN" sz="2000" dirty="0" smtClean="0">
              <a:solidFill>
                <a:schemeClr val="tx1"/>
              </a:solidFill>
              <a:latin typeface="微软雅黑" panose="020B0503020204020204" pitchFamily="34" charset="-122"/>
              <a:ea typeface="微软雅黑" panose="020B0503020204020204" pitchFamily="34" charset="-122"/>
            </a:endParaRPr>
          </a:p>
          <a:p>
            <a:pPr>
              <a:lnSpc>
                <a:spcPct val="150000"/>
              </a:lnSpc>
            </a:pPr>
            <a:endParaRPr lang="en-US" altLang="zh-CN" sz="2000" dirty="0" smtClean="0">
              <a:solidFill>
                <a:schemeClr val="tx1"/>
              </a:solidFill>
              <a:latin typeface="微软雅黑" panose="020B0503020204020204" pitchFamily="34" charset="-122"/>
              <a:ea typeface="微软雅黑" panose="020B0503020204020204" pitchFamily="34" charset="-122"/>
            </a:endParaRPr>
          </a:p>
          <a:p>
            <a:pPr marL="342900" indent="-342900">
              <a:lnSpc>
                <a:spcPct val="150000"/>
              </a:lnSpc>
              <a:buBlip>
                <a:blip r:embed="rId2"/>
              </a:buBlip>
            </a:pPr>
            <a:r>
              <a:rPr lang="zh-CN" altLang="zh-CN" sz="2000" dirty="0" smtClean="0">
                <a:solidFill>
                  <a:schemeClr val="tx1"/>
                </a:solidFill>
                <a:latin typeface="微软雅黑" panose="020B0503020204020204" pitchFamily="34" charset="-122"/>
                <a:ea typeface="微软雅黑" panose="020B0503020204020204" pitchFamily="34" charset="-122"/>
              </a:rPr>
              <a:t>评价</a:t>
            </a:r>
            <a:r>
              <a:rPr lang="zh-CN" altLang="zh-CN" sz="2000" dirty="0">
                <a:solidFill>
                  <a:schemeClr val="tx1"/>
                </a:solidFill>
                <a:latin typeface="微软雅黑" panose="020B0503020204020204" pitchFamily="34" charset="-122"/>
                <a:ea typeface="微软雅黑" panose="020B0503020204020204" pitchFamily="34" charset="-122"/>
              </a:rPr>
              <a:t>工作应在自检合格的基础上进行，各单项工程按照专业特点，分阶段识别，抽取各自的评价内容。</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18244091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latin typeface="微软雅黑" panose="020B0503020204020204" pitchFamily="34" charset="-122"/>
                <a:ea typeface="微软雅黑" panose="020B0503020204020204" pitchFamily="34" charset="-122"/>
              </a:rPr>
              <a:t>19</a:t>
            </a:fld>
            <a:endParaRPr lang="zh-CN" altLang="en-US" sz="600" dirty="0">
              <a:solidFill>
                <a:srgbClr val="A6A6A6"/>
              </a:solidFill>
              <a:latin typeface="微软雅黑" panose="020B0503020204020204" pitchFamily="34" charset="-122"/>
              <a:ea typeface="微软雅黑" panose="020B0503020204020204" pitchFamily="34"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矩形 17"/>
          <p:cNvSpPr/>
          <p:nvPr/>
        </p:nvSpPr>
        <p:spPr>
          <a:xfrm>
            <a:off x="449263" y="1628800"/>
            <a:ext cx="8299201" cy="432048"/>
          </a:xfrm>
          <a:prstGeom prst="rect">
            <a:avLst/>
          </a:prstGeom>
          <a:solidFill>
            <a:schemeClr val="bg1"/>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3.1.1 </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单项工程</a:t>
            </a:r>
          </a:p>
        </p:txBody>
      </p:sp>
      <p:graphicFrame>
        <p:nvGraphicFramePr>
          <p:cNvPr id="21" name="表格 20"/>
          <p:cNvGraphicFramePr>
            <a:graphicFrameLocks noGrp="1"/>
          </p:cNvGraphicFramePr>
          <p:nvPr>
            <p:extLst>
              <p:ext uri="{D42A27DB-BD31-4B8C-83A1-F6EECF244321}">
                <p14:modId xmlns:p14="http://schemas.microsoft.com/office/powerpoint/2010/main" val="954856208"/>
              </p:ext>
            </p:extLst>
          </p:nvPr>
        </p:nvGraphicFramePr>
        <p:xfrm>
          <a:off x="107504" y="2060848"/>
          <a:ext cx="8945365" cy="4706527"/>
        </p:xfrm>
        <a:graphic>
          <a:graphicData uri="http://schemas.openxmlformats.org/drawingml/2006/table">
            <a:tbl>
              <a:tblPr firstRow="1" bandRow="1">
                <a:tableStyleId>{1FECB4D8-DB02-4DC6-A0A2-4F2EBAE1DC90}</a:tableStyleId>
              </a:tblPr>
              <a:tblGrid>
                <a:gridCol w="1584176"/>
                <a:gridCol w="2470355"/>
                <a:gridCol w="2570529"/>
                <a:gridCol w="2320305"/>
              </a:tblGrid>
              <a:tr h="378367">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1600" dirty="0" smtClean="0">
                          <a:latin typeface="微软雅黑" panose="020B0503020204020204" pitchFamily="34" charset="-122"/>
                          <a:ea typeface="微软雅黑" panose="020B0503020204020204" pitchFamily="34" charset="-122"/>
                        </a:rPr>
                        <a:t>单项工程</a:t>
                      </a:r>
                      <a:endParaRPr lang="zh-CN" altLang="en-US" sz="16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1600" dirty="0" smtClean="0">
                          <a:latin typeface="微软雅黑" panose="020B0503020204020204" pitchFamily="34" charset="-122"/>
                          <a:ea typeface="微软雅黑" panose="020B0503020204020204" pitchFamily="34" charset="-122"/>
                        </a:rPr>
                        <a:t>穹顶吊装阶段</a:t>
                      </a:r>
                      <a:endParaRPr lang="zh-CN" altLang="en-US" sz="16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1600" dirty="0" smtClean="0">
                          <a:latin typeface="微软雅黑" panose="020B0503020204020204" pitchFamily="34" charset="-122"/>
                          <a:ea typeface="微软雅黑" panose="020B0503020204020204" pitchFamily="34" charset="-122"/>
                        </a:rPr>
                        <a:t>冷态实验阶段</a:t>
                      </a:r>
                      <a:endParaRPr lang="zh-CN" altLang="en-US" sz="16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sz="1600" dirty="0" smtClean="0">
                          <a:latin typeface="微软雅黑" panose="020B0503020204020204" pitchFamily="34" charset="-122"/>
                          <a:ea typeface="微软雅黑" panose="020B0503020204020204" pitchFamily="34" charset="-122"/>
                        </a:rPr>
                        <a:t>商运一年后</a:t>
                      </a:r>
                      <a:endParaRPr lang="zh-CN" altLang="en-US" sz="16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9065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gn="ctr"/>
                      <a:r>
                        <a:rPr lang="zh-CN" altLang="zh-CN" sz="1400" b="0" kern="1200" dirty="0" smtClean="0">
                          <a:solidFill>
                            <a:srgbClr val="FF0000"/>
                          </a:solidFill>
                          <a:effectLst/>
                          <a:latin typeface="微软雅黑" panose="020B0503020204020204" pitchFamily="34" charset="-122"/>
                          <a:ea typeface="微软雅黑" panose="020B0503020204020204" pitchFamily="34" charset="-122"/>
                        </a:rPr>
                        <a:t>土建单项工程</a:t>
                      </a:r>
                      <a:endParaRPr lang="zh-CN" altLang="en-US" sz="1400" b="0" dirty="0">
                        <a:solidFill>
                          <a:srgbClr val="FF0000"/>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安全级厂房的地基和基础</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lgn="l">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安全壳筒体、</a:t>
                      </a:r>
                      <a:r>
                        <a:rPr lang="en-US" altLang="zh-CN" sz="1400" kern="1200" dirty="0" smtClean="0">
                          <a:effectLst/>
                          <a:latin typeface="微软雅黑" panose="020B0503020204020204" pitchFamily="34" charset="-122"/>
                          <a:ea typeface="微软雅黑" panose="020B0503020204020204" pitchFamily="34" charset="-122"/>
                        </a:rPr>
                        <a:t>2</a:t>
                      </a:r>
                      <a:r>
                        <a:rPr lang="zh-CN" altLang="zh-CN" sz="1400" kern="1200" dirty="0" smtClean="0">
                          <a:effectLst/>
                          <a:latin typeface="微软雅黑" panose="020B0503020204020204" pitchFamily="34" charset="-122"/>
                          <a:ea typeface="微软雅黑" panose="020B0503020204020204" pitchFamily="34" charset="-122"/>
                        </a:rPr>
                        <a:t>层内部结构墙体和顶板</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lgn="l">
                        <a:buFont typeface="Wingdings" panose="05000000000000000000" pitchFamily="2" charset="2"/>
                        <a:buChar char="u"/>
                      </a:pPr>
                      <a:r>
                        <a:rPr lang="en-US" altLang="zh-CN" sz="1400" kern="1200" dirty="0" smtClean="0">
                          <a:effectLst/>
                          <a:latin typeface="微软雅黑" panose="020B0503020204020204" pitchFamily="34" charset="-122"/>
                          <a:ea typeface="微软雅黑" panose="020B0503020204020204" pitchFamily="34" charset="-122"/>
                        </a:rPr>
                        <a:t>2</a:t>
                      </a:r>
                      <a:r>
                        <a:rPr lang="zh-CN" altLang="zh-CN" sz="1400" kern="1200" dirty="0" smtClean="0">
                          <a:effectLst/>
                          <a:latin typeface="微软雅黑" panose="020B0503020204020204" pitchFamily="34" charset="-122"/>
                          <a:ea typeface="微软雅黑" panose="020B0503020204020204" pitchFamily="34" charset="-122"/>
                        </a:rPr>
                        <a:t>个安全级厂房</a:t>
                      </a:r>
                      <a:r>
                        <a:rPr lang="zh-CN" altLang="en-US" sz="1400" kern="1200" dirty="0" smtClean="0">
                          <a:effectLst/>
                          <a:latin typeface="微软雅黑" panose="020B0503020204020204" pitchFamily="34" charset="-122"/>
                          <a:ea typeface="微软雅黑" panose="020B0503020204020204" pitchFamily="34" charset="-122"/>
                        </a:rPr>
                        <a:t>的</a:t>
                      </a:r>
                      <a:r>
                        <a:rPr lang="en-US" altLang="zh-CN" sz="1400" kern="1200" dirty="0" smtClean="0">
                          <a:effectLst/>
                          <a:latin typeface="微软雅黑" panose="020B0503020204020204" pitchFamily="34" charset="-122"/>
                          <a:ea typeface="微软雅黑" panose="020B0503020204020204" pitchFamily="34" charset="-122"/>
                        </a:rPr>
                        <a:t>2</a:t>
                      </a:r>
                      <a:r>
                        <a:rPr lang="zh-CN" altLang="zh-CN" sz="1400" kern="1200" dirty="0" smtClean="0">
                          <a:effectLst/>
                          <a:latin typeface="微软雅黑" panose="020B0503020204020204" pitchFamily="34" charset="-122"/>
                          <a:ea typeface="微软雅黑" panose="020B0503020204020204" pitchFamily="34" charset="-122"/>
                        </a:rPr>
                        <a:t>层墙体和顶板</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lgn="l">
                        <a:buFont typeface="Wingdings" panose="05000000000000000000" pitchFamily="2" charset="2"/>
                        <a:buChar char="u"/>
                      </a:pPr>
                      <a:r>
                        <a:rPr lang="en-US" altLang="zh-CN" sz="1400" kern="1200" dirty="0" smtClean="0">
                          <a:effectLst/>
                          <a:latin typeface="微软雅黑" panose="020B0503020204020204" pitchFamily="34" charset="-122"/>
                          <a:ea typeface="微软雅黑" panose="020B0503020204020204" pitchFamily="34" charset="-122"/>
                        </a:rPr>
                        <a:t>1</a:t>
                      </a:r>
                      <a:r>
                        <a:rPr lang="zh-CN" altLang="zh-CN" sz="1400" kern="1200" dirty="0" smtClean="0">
                          <a:effectLst/>
                          <a:latin typeface="微软雅黑" panose="020B0503020204020204" pitchFamily="34" charset="-122"/>
                          <a:ea typeface="微软雅黑" panose="020B0503020204020204" pitchFamily="34" charset="-122"/>
                        </a:rPr>
                        <a:t>个非安全级厂房的</a:t>
                      </a:r>
                      <a:r>
                        <a:rPr lang="en-US" altLang="zh-CN" sz="1400" kern="1200" dirty="0" smtClean="0">
                          <a:effectLst/>
                          <a:latin typeface="微软雅黑" panose="020B0503020204020204" pitchFamily="34" charset="-122"/>
                          <a:ea typeface="微软雅黑" panose="020B0503020204020204" pitchFamily="34" charset="-122"/>
                        </a:rPr>
                        <a:t>2</a:t>
                      </a:r>
                      <a:r>
                        <a:rPr lang="zh-CN" altLang="zh-CN" sz="1400" kern="1200" dirty="0" smtClean="0">
                          <a:effectLst/>
                          <a:latin typeface="微软雅黑" panose="020B0503020204020204" pitchFamily="34" charset="-122"/>
                          <a:ea typeface="微软雅黑" panose="020B0503020204020204" pitchFamily="34" charset="-122"/>
                        </a:rPr>
                        <a:t>层墙体和顶板</a:t>
                      </a:r>
                      <a:endParaRPr lang="en-US" altLang="zh-CN" sz="1400"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预应力系统</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主控室及至少</a:t>
                      </a:r>
                      <a:r>
                        <a:rPr lang="en-US" altLang="zh-CN" sz="1400" kern="1200" dirty="0" smtClean="0">
                          <a:effectLst/>
                          <a:latin typeface="微软雅黑" panose="020B0503020204020204" pitchFamily="34" charset="-122"/>
                          <a:ea typeface="微软雅黑" panose="020B0503020204020204" pitchFamily="34" charset="-122"/>
                        </a:rPr>
                        <a:t>3</a:t>
                      </a:r>
                      <a:r>
                        <a:rPr lang="zh-CN" altLang="zh-CN" sz="1400" kern="1200" dirty="0" smtClean="0">
                          <a:effectLst/>
                          <a:latin typeface="微软雅黑" panose="020B0503020204020204" pitchFamily="34" charset="-122"/>
                          <a:ea typeface="微软雅黑" panose="020B0503020204020204" pitchFamily="34" charset="-122"/>
                        </a:rPr>
                        <a:t>个有防腐防火防辐射</a:t>
                      </a:r>
                      <a:r>
                        <a:rPr lang="zh-CN" altLang="en-US" sz="1400" kern="1200" dirty="0" smtClean="0">
                          <a:effectLst/>
                          <a:latin typeface="微软雅黑" panose="020B0503020204020204" pitchFamily="34" charset="-122"/>
                          <a:ea typeface="微软雅黑" panose="020B0503020204020204" pitchFamily="34" charset="-122"/>
                        </a:rPr>
                        <a:t>房间的</a:t>
                      </a:r>
                      <a:r>
                        <a:rPr lang="zh-CN" altLang="zh-CN" sz="1400" kern="1200" dirty="0" smtClean="0">
                          <a:effectLst/>
                          <a:latin typeface="微软雅黑" panose="020B0503020204020204" pitchFamily="34" charset="-122"/>
                          <a:ea typeface="微软雅黑" panose="020B0503020204020204" pitchFamily="34" charset="-122"/>
                        </a:rPr>
                        <a:t>装饰装修</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主控室、电气厂房等安全级厂房的屋面（除非不可达）；汽轮机厂房屋面</a:t>
                      </a:r>
                      <a:r>
                        <a:rPr lang="zh-CN" altLang="en-US" sz="1400" kern="1200" dirty="0" smtClean="0">
                          <a:effectLst/>
                          <a:latin typeface="微软雅黑" panose="020B0503020204020204" pitchFamily="34" charset="-122"/>
                          <a:ea typeface="微软雅黑" panose="020B0503020204020204" pitchFamily="34" charset="-122"/>
                        </a:rPr>
                        <a:t>工程</a:t>
                      </a:r>
                      <a:endParaRPr lang="zh-CN" altLang="en-US" sz="14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核岛、常规岛、</a:t>
                      </a:r>
                      <a:r>
                        <a:rPr lang="en-US" altLang="zh-CN" sz="1400" kern="1200" dirty="0" smtClean="0">
                          <a:effectLst/>
                          <a:latin typeface="微软雅黑" panose="020B0503020204020204" pitchFamily="34" charset="-122"/>
                          <a:ea typeface="微软雅黑" panose="020B0503020204020204" pitchFamily="34" charset="-122"/>
                        </a:rPr>
                        <a:t>BOP</a:t>
                      </a:r>
                      <a:r>
                        <a:rPr lang="zh-CN" altLang="zh-CN" sz="1400" kern="1200" dirty="0" smtClean="0">
                          <a:effectLst/>
                          <a:latin typeface="微软雅黑" panose="020B0503020204020204" pitchFamily="34" charset="-122"/>
                          <a:ea typeface="微软雅黑" panose="020B0503020204020204" pitchFamily="34" charset="-122"/>
                        </a:rPr>
                        <a:t>各选一个厂房</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核岛厂房至少抽取筏基、两层内部结构、两层安全壳砼、特种门专项及预应力系统</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endParaRPr lang="zh-CN" altLang="en-US" sz="14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7238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微软雅黑" panose="020B0503020204020204" pitchFamily="34" charset="-122"/>
                          <a:ea typeface="微软雅黑" panose="020B0503020204020204" pitchFamily="34" charset="-122"/>
                        </a:rPr>
                        <a:t>机械单项工程</a:t>
                      </a:r>
                      <a:endParaRPr lang="en-US" altLang="zh-CN" sz="1400" b="0" kern="1200" dirty="0" smtClean="0">
                        <a:solidFill>
                          <a:srgbClr val="FF0000"/>
                        </a:solidFill>
                        <a:effectLst/>
                        <a:latin typeface="微软雅黑" panose="020B0503020204020204" pitchFamily="34" charset="-122"/>
                        <a:ea typeface="微软雅黑" panose="020B0503020204020204" pitchFamily="34" charset="-122"/>
                      </a:endParaRPr>
                    </a:p>
                    <a:p>
                      <a:pPr marL="0" indent="0" algn="ctr">
                        <a:buFont typeface="Wingdings" panose="05000000000000000000" pitchFamily="2" charset="2"/>
                        <a:buNone/>
                      </a:pPr>
                      <a:r>
                        <a:rPr lang="zh-CN" altLang="en-US" sz="1400" b="0" kern="1200" dirty="0" smtClean="0">
                          <a:solidFill>
                            <a:srgbClr val="FF0000"/>
                          </a:solidFill>
                          <a:effectLst/>
                          <a:latin typeface="微软雅黑" panose="020B0503020204020204" pitchFamily="34" charset="-122"/>
                          <a:ea typeface="微软雅黑" panose="020B0503020204020204" pitchFamily="34" charset="-122"/>
                        </a:rPr>
                        <a:t>（</a:t>
                      </a:r>
                      <a:r>
                        <a:rPr lang="zh-CN" altLang="zh-CN" sz="1400" b="0" kern="1200" dirty="0" smtClean="0">
                          <a:solidFill>
                            <a:srgbClr val="FF0000"/>
                          </a:solidFill>
                          <a:effectLst/>
                          <a:latin typeface="微软雅黑" panose="020B0503020204020204" pitchFamily="34" charset="-122"/>
                          <a:ea typeface="微软雅黑" panose="020B0503020204020204" pitchFamily="34" charset="-122"/>
                        </a:rPr>
                        <a:t>含静设备、转动机械设备、吊装设备及管道阀门</a:t>
                      </a:r>
                      <a:r>
                        <a:rPr lang="zh-CN" altLang="en-US" sz="1400" b="0" kern="1200" dirty="0" smtClean="0">
                          <a:solidFill>
                            <a:srgbClr val="FF0000"/>
                          </a:solidFill>
                          <a:effectLst/>
                          <a:latin typeface="微软雅黑" panose="020B0503020204020204" pitchFamily="34" charset="-122"/>
                          <a:ea typeface="微软雅黑" panose="020B0503020204020204" pitchFamily="34" charset="-122"/>
                        </a:rPr>
                        <a:t>）</a:t>
                      </a:r>
                      <a:endParaRPr lang="en-US" altLang="zh-CN" sz="1400" b="0" kern="1200" dirty="0" smtClean="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设备按核安全等级抽取（环吊为必抽项）</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管道按系统重要性或管道直径抽取</a:t>
                      </a:r>
                      <a:r>
                        <a:rPr lang="zh-CN" altLang="en-US" sz="1400" kern="1200" dirty="0" smtClean="0">
                          <a:effectLst/>
                          <a:latin typeface="微软雅黑" panose="020B0503020204020204" pitchFamily="34" charset="-122"/>
                          <a:ea typeface="微软雅黑" panose="020B0503020204020204" pitchFamily="34" charset="-122"/>
                        </a:rPr>
                        <a:t>（</a:t>
                      </a:r>
                      <a:r>
                        <a:rPr lang="zh-CN" altLang="zh-CN" sz="1400" kern="1200" dirty="0" smtClean="0">
                          <a:effectLst/>
                          <a:latin typeface="微软雅黑" panose="020B0503020204020204" pitchFamily="34" charset="-122"/>
                          <a:ea typeface="微软雅黑" panose="020B0503020204020204" pitchFamily="34" charset="-122"/>
                        </a:rPr>
                        <a:t>重点核岛厂房</a:t>
                      </a:r>
                      <a:r>
                        <a:rPr lang="zh-CN" altLang="en-US" sz="1400" kern="1200" dirty="0" smtClean="0">
                          <a:effectLst/>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defTabSz="914400" rtl="0" eaLnBrk="1" latinLnBrk="0" hangingPunct="1">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至少</a:t>
                      </a:r>
                      <a:r>
                        <a:rPr lang="en-US" altLang="zh-CN" sz="1400" kern="1200" dirty="0" smtClean="0">
                          <a:effectLst/>
                          <a:latin typeface="微软雅黑" panose="020B0503020204020204" pitchFamily="34" charset="-122"/>
                          <a:ea typeface="微软雅黑" panose="020B0503020204020204" pitchFamily="34" charset="-122"/>
                        </a:rPr>
                        <a:t>3</a:t>
                      </a:r>
                      <a:r>
                        <a:rPr lang="zh-CN" altLang="zh-CN" sz="1400" kern="1200" dirty="0" smtClean="0">
                          <a:effectLst/>
                          <a:latin typeface="微软雅黑" panose="020B0503020204020204" pitchFamily="34" charset="-122"/>
                          <a:ea typeface="微软雅黑" panose="020B0503020204020204" pitchFamily="34" charset="-122"/>
                        </a:rPr>
                        <a:t>个厂房（核岛、常规岛、</a:t>
                      </a:r>
                      <a:r>
                        <a:rPr lang="en-US" altLang="zh-CN" sz="1400" kern="1200" dirty="0" smtClean="0">
                          <a:effectLst/>
                          <a:latin typeface="微软雅黑" panose="020B0503020204020204" pitchFamily="34" charset="-122"/>
                          <a:ea typeface="微软雅黑" panose="020B0503020204020204" pitchFamily="34" charset="-122"/>
                        </a:rPr>
                        <a:t>BOP</a:t>
                      </a:r>
                      <a:r>
                        <a:rPr lang="zh-CN" altLang="zh-CN" sz="1400" kern="1200" dirty="0" smtClean="0">
                          <a:effectLst/>
                          <a:latin typeface="微软雅黑" panose="020B0503020204020204" pitchFamily="34" charset="-122"/>
                          <a:ea typeface="微软雅黑" panose="020B0503020204020204" pitchFamily="34" charset="-122"/>
                        </a:rPr>
                        <a:t>各选一个）</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lgn="l" defTabSz="914400" rtl="0" eaLnBrk="1" latinLnBrk="0" hangingPunct="1">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设备按核安全等级抽取，管道按系统重要性或管道直径抽取</a:t>
                      </a:r>
                      <a:endParaRPr lang="en-US" altLang="zh-CN" sz="1400"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defTabSz="914400" rtl="0" eaLnBrk="1" latinLnBrk="0" hangingPunct="1">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设备按核安全等级抽取，管道按系统重要性或管道直径抽取</a:t>
                      </a:r>
                      <a:endParaRPr lang="en-US" altLang="zh-CN" sz="1400"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79071">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微软雅黑" panose="020B0503020204020204" pitchFamily="34" charset="-122"/>
                          <a:ea typeface="微软雅黑" panose="020B0503020204020204" pitchFamily="34" charset="-122"/>
                        </a:rPr>
                        <a:t>电气、仪控单项工程</a:t>
                      </a:r>
                      <a:endParaRPr lang="zh-CN" altLang="en-US" sz="1400" b="0" dirty="0" smtClean="0">
                        <a:solidFill>
                          <a:srgbClr val="FF0000"/>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穹顶上的电气、仪控系统</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环吊电气安装调试</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至少</a:t>
                      </a:r>
                      <a:r>
                        <a:rPr lang="en-US" altLang="zh-CN" sz="1400" kern="1200" dirty="0" smtClean="0">
                          <a:effectLst/>
                          <a:latin typeface="微软雅黑" panose="020B0503020204020204" pitchFamily="34" charset="-122"/>
                          <a:ea typeface="微软雅黑" panose="020B0503020204020204" pitchFamily="34" charset="-122"/>
                        </a:rPr>
                        <a:t>5</a:t>
                      </a:r>
                      <a:r>
                        <a:rPr lang="zh-CN" altLang="zh-CN" sz="1400" kern="1200" dirty="0" smtClean="0">
                          <a:effectLst/>
                          <a:latin typeface="微软雅黑" panose="020B0503020204020204" pitchFamily="34" charset="-122"/>
                          <a:ea typeface="微软雅黑" panose="020B0503020204020204" pitchFamily="34" charset="-122"/>
                        </a:rPr>
                        <a:t>个</a:t>
                      </a:r>
                      <a:r>
                        <a:rPr lang="en-US" altLang="zh-CN" sz="1400" kern="1200" dirty="0" smtClean="0">
                          <a:effectLst/>
                          <a:latin typeface="微软雅黑" panose="020B0503020204020204" pitchFamily="34" charset="-122"/>
                          <a:ea typeface="微软雅黑" panose="020B0503020204020204" pitchFamily="34" charset="-122"/>
                        </a:rPr>
                        <a:t>BOP</a:t>
                      </a:r>
                      <a:r>
                        <a:rPr lang="zh-CN" altLang="zh-CN" sz="1400" kern="1200" dirty="0" smtClean="0">
                          <a:effectLst/>
                          <a:latin typeface="微软雅黑" panose="020B0503020204020204" pitchFamily="34" charset="-122"/>
                          <a:ea typeface="微软雅黑" panose="020B0503020204020204" pitchFamily="34" charset="-122"/>
                        </a:rPr>
                        <a:t>子项</a:t>
                      </a:r>
                      <a:endParaRPr lang="zh-CN" altLang="en-US" sz="14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应覆盖核岛、常规岛和</a:t>
                      </a:r>
                      <a:r>
                        <a:rPr lang="en-US" altLang="zh-CN" sz="1400" kern="1200" dirty="0" smtClean="0">
                          <a:effectLst/>
                          <a:latin typeface="微软雅黑" panose="020B0503020204020204" pitchFamily="34" charset="-122"/>
                          <a:ea typeface="微软雅黑" panose="020B0503020204020204" pitchFamily="34" charset="-122"/>
                        </a:rPr>
                        <a:t>BOP</a:t>
                      </a: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至少抽取高压、中压、低压各一个系统，应包括至少一个倒送电相关系统；</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仪控工程中至少抽取</a:t>
                      </a:r>
                      <a:r>
                        <a:rPr lang="en-US" altLang="zh-CN" sz="1400" kern="1200" dirty="0" smtClean="0">
                          <a:effectLst/>
                          <a:latin typeface="微软雅黑" panose="020B0503020204020204" pitchFamily="34" charset="-122"/>
                          <a:ea typeface="微软雅黑" panose="020B0503020204020204" pitchFamily="34" charset="-122"/>
                        </a:rPr>
                        <a:t> DCS </a:t>
                      </a:r>
                      <a:r>
                        <a:rPr lang="zh-CN" altLang="zh-CN" sz="1400" kern="1200" dirty="0" smtClean="0">
                          <a:effectLst/>
                          <a:latin typeface="微软雅黑" panose="020B0503020204020204" pitchFamily="34" charset="-122"/>
                          <a:ea typeface="微软雅黑" panose="020B0503020204020204" pitchFamily="34" charset="-122"/>
                        </a:rPr>
                        <a:t>系统一个，反应堆保护系统一个</a:t>
                      </a:r>
                      <a:endParaRPr lang="zh-CN" altLang="en-US" sz="14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至少抽取高压、中压、低压各一个系统，应包括至少一个倒送电相关系统；</a:t>
                      </a:r>
                      <a:endParaRPr lang="en-US" altLang="zh-CN" sz="14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400" kern="1200" dirty="0" smtClean="0">
                          <a:effectLst/>
                          <a:latin typeface="微软雅黑" panose="020B0503020204020204" pitchFamily="34" charset="-122"/>
                          <a:ea typeface="微软雅黑" panose="020B0503020204020204" pitchFamily="34" charset="-122"/>
                        </a:rPr>
                        <a:t>仪控工程中至少抽取</a:t>
                      </a:r>
                      <a:r>
                        <a:rPr lang="en-US" altLang="zh-CN" sz="1400" kern="1200" dirty="0" smtClean="0">
                          <a:effectLst/>
                          <a:latin typeface="微软雅黑" panose="020B0503020204020204" pitchFamily="34" charset="-122"/>
                          <a:ea typeface="微软雅黑" panose="020B0503020204020204" pitchFamily="34" charset="-122"/>
                        </a:rPr>
                        <a:t> DCS </a:t>
                      </a:r>
                      <a:r>
                        <a:rPr lang="zh-CN" altLang="zh-CN" sz="1400" kern="1200" dirty="0" smtClean="0">
                          <a:effectLst/>
                          <a:latin typeface="微软雅黑" panose="020B0503020204020204" pitchFamily="34" charset="-122"/>
                          <a:ea typeface="微软雅黑" panose="020B0503020204020204" pitchFamily="34" charset="-122"/>
                        </a:rPr>
                        <a:t>系统一个，反应堆保护系统一个</a:t>
                      </a:r>
                      <a:endParaRPr lang="zh-CN" altLang="en-US" sz="14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2"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30" name="矩形 29"/>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3.1 </a:t>
            </a:r>
            <a:r>
              <a:rPr lang="zh-CN" altLang="en-US" sz="2400" b="1" kern="0" dirty="0" smtClean="0">
                <a:solidFill>
                  <a:srgbClr val="FFFFFF"/>
                </a:solidFill>
                <a:latin typeface="+mj-ea"/>
                <a:ea typeface="+mj-ea"/>
              </a:rPr>
              <a:t>抽样</a:t>
            </a:r>
            <a:r>
              <a:rPr lang="zh-CN" altLang="en-US" sz="2400" b="1" kern="0" dirty="0">
                <a:solidFill>
                  <a:srgbClr val="FFFFFF"/>
                </a:solidFill>
                <a:latin typeface="+mj-ea"/>
                <a:ea typeface="+mj-ea"/>
              </a:rPr>
              <a:t>选取规定</a:t>
            </a:r>
          </a:p>
        </p:txBody>
      </p:sp>
    </p:spTree>
    <p:extLst>
      <p:ext uri="{BB962C8B-B14F-4D97-AF65-F5344CB8AC3E}">
        <p14:creationId xmlns:p14="http://schemas.microsoft.com/office/powerpoint/2010/main" val="16503012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表格 26"/>
          <p:cNvGraphicFramePr>
            <a:graphicFrameLocks noGrp="1"/>
          </p:cNvGraphicFramePr>
          <p:nvPr>
            <p:extLst>
              <p:ext uri="{D42A27DB-BD31-4B8C-83A1-F6EECF244321}">
                <p14:modId xmlns:p14="http://schemas.microsoft.com/office/powerpoint/2010/main" val="2949339476"/>
              </p:ext>
            </p:extLst>
          </p:nvPr>
        </p:nvGraphicFramePr>
        <p:xfrm>
          <a:off x="530225" y="1370013"/>
          <a:ext cx="8002589" cy="4219227"/>
        </p:xfrm>
        <a:graphic>
          <a:graphicData uri="http://schemas.openxmlformats.org/drawingml/2006/table">
            <a:tbl>
              <a:tblPr firstRow="1" firstCol="1" bandRow="1">
                <a:tableStyleId>{2D5ABB26-0587-4C30-8999-92F81FD0307C}</a:tableStyleId>
              </a:tblPr>
              <a:tblGrid>
                <a:gridCol w="1521026"/>
                <a:gridCol w="4392957"/>
                <a:gridCol w="2088606"/>
              </a:tblGrid>
              <a:tr h="906859">
                <a:tc>
                  <a:txBody>
                    <a:bodyPr/>
                    <a:lstStyle/>
                    <a:p>
                      <a:pPr algn="ctr">
                        <a:lnSpc>
                          <a:spcPct val="100000"/>
                        </a:lnSpc>
                        <a:spcBef>
                          <a:spcPts val="0"/>
                        </a:spcBef>
                        <a:spcAft>
                          <a:spcPts val="0"/>
                        </a:spcAft>
                      </a:pPr>
                      <a:r>
                        <a:rPr lang="zh-CN" sz="2000" kern="100" dirty="0">
                          <a:effectLst/>
                        </a:rPr>
                        <a:t>姓</a:t>
                      </a:r>
                      <a:r>
                        <a:rPr lang="en-US" sz="2000" kern="100" dirty="0">
                          <a:effectLst/>
                        </a:rPr>
                        <a:t>    </a:t>
                      </a:r>
                      <a:r>
                        <a:rPr lang="en-US" sz="2000" kern="100" dirty="0" smtClean="0">
                          <a:effectLst/>
                        </a:rPr>
                        <a:t>   </a:t>
                      </a:r>
                      <a:r>
                        <a:rPr lang="zh-CN" sz="2000" kern="100" dirty="0" smtClean="0">
                          <a:effectLst/>
                        </a:rPr>
                        <a:t>名</a:t>
                      </a:r>
                      <a:endParaRPr lang="zh-CN" sz="2000" b="0" kern="100" dirty="0">
                        <a:effectLst/>
                        <a:latin typeface="微软雅黑" panose="020B0503020204020204" pitchFamily="34" charset="-122"/>
                        <a:ea typeface="微软雅黑" panose="020B0503020204020204" pitchFamily="34" charset="-122"/>
                        <a:cs typeface="Times New Roman"/>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zh-CN" altLang="en-US" sz="2000" b="0" kern="100" dirty="0" smtClean="0">
                          <a:solidFill>
                            <a:schemeClr val="tx1"/>
                          </a:solidFill>
                          <a:effectLst/>
                          <a:latin typeface="+mn-lt"/>
                          <a:ea typeface="+mn-ea"/>
                          <a:cs typeface="+mn-cs"/>
                        </a:rPr>
                        <a:t>李明</a:t>
                      </a:r>
                      <a:endParaRPr lang="zh-CN" sz="2000" b="1" kern="100" dirty="0">
                        <a:solidFill>
                          <a:schemeClr val="lt1"/>
                        </a:solidFill>
                        <a:effectLst/>
                        <a:latin typeface="+mn-lt"/>
                        <a:ea typeface="+mn-ea"/>
                        <a:cs typeface="+mn-cs"/>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a:spcAft>
                          <a:spcPts val="0"/>
                        </a:spcAft>
                      </a:pPr>
                      <a:endParaRPr lang="zh-CN" sz="1800" kern="100" dirty="0">
                        <a:solidFill>
                          <a:schemeClr val="tx1"/>
                        </a:solidFill>
                        <a:effectLst/>
                        <a:latin typeface="微软雅黑" panose="020B0503020204020204" pitchFamily="34" charset="-122"/>
                        <a:ea typeface="微软雅黑" panose="020B0503020204020204" pitchFamily="34" charset="-122"/>
                        <a:cs typeface="Times New Roman"/>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36104">
                <a:tc>
                  <a:txBody>
                    <a:bodyPr/>
                    <a:lstStyle/>
                    <a:p>
                      <a:pPr marL="0" algn="ctr" defTabSz="914400" rtl="0" eaLnBrk="1" latinLnBrk="0" hangingPunct="1">
                        <a:lnSpc>
                          <a:spcPct val="100000"/>
                        </a:lnSpc>
                        <a:spcBef>
                          <a:spcPts val="0"/>
                        </a:spcBef>
                        <a:spcAft>
                          <a:spcPts val="0"/>
                        </a:spcAft>
                      </a:pPr>
                      <a:r>
                        <a:rPr lang="zh-CN" altLang="en-US" sz="2000" b="0" kern="100" dirty="0" smtClean="0">
                          <a:solidFill>
                            <a:schemeClr val="tx1"/>
                          </a:solidFill>
                          <a:effectLst/>
                          <a:latin typeface="+mn-lt"/>
                          <a:ea typeface="+mn-ea"/>
                          <a:cs typeface="+mn-cs"/>
                        </a:rPr>
                        <a:t>所在公司</a:t>
                      </a:r>
                      <a:endParaRPr lang="zh-CN" sz="2000" b="0" kern="100" dirty="0">
                        <a:solidFill>
                          <a:schemeClr val="tx1"/>
                        </a:solidFill>
                        <a:effectLst/>
                        <a:latin typeface="+mn-lt"/>
                        <a:ea typeface="+mn-ea"/>
                        <a:cs typeface="+mn-cs"/>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ct val="100000"/>
                        </a:lnSpc>
                        <a:spcBef>
                          <a:spcPts val="0"/>
                        </a:spcBef>
                        <a:spcAft>
                          <a:spcPts val="0"/>
                        </a:spcAft>
                      </a:pPr>
                      <a:r>
                        <a:rPr lang="zh-CN" altLang="en-US" sz="2000" b="0" kern="100" dirty="0" smtClean="0">
                          <a:solidFill>
                            <a:schemeClr val="tx1"/>
                          </a:solidFill>
                          <a:effectLst/>
                          <a:latin typeface="+mn-lt"/>
                          <a:ea typeface="+mn-ea"/>
                          <a:cs typeface="+mn-cs"/>
                        </a:rPr>
                        <a:t>中广核工程有限公司</a:t>
                      </a:r>
                      <a:endParaRPr lang="zh-CN" sz="2000" b="0" kern="100" dirty="0">
                        <a:solidFill>
                          <a:schemeClr val="tx1"/>
                        </a:solidFill>
                        <a:effectLst/>
                        <a:latin typeface="+mn-lt"/>
                        <a:ea typeface="+mn-ea"/>
                        <a:cs typeface="+mn-cs"/>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r>
              <a:tr h="949105">
                <a:tc>
                  <a:txBody>
                    <a:bodyPr/>
                    <a:lstStyle/>
                    <a:p>
                      <a:pPr algn="ctr">
                        <a:lnSpc>
                          <a:spcPct val="100000"/>
                        </a:lnSpc>
                        <a:spcBef>
                          <a:spcPts val="0"/>
                        </a:spcBef>
                        <a:spcAft>
                          <a:spcPts val="0"/>
                        </a:spcAft>
                      </a:pPr>
                      <a:r>
                        <a:rPr lang="zh-CN" sz="2000" kern="100" dirty="0">
                          <a:effectLst/>
                        </a:rPr>
                        <a:t>现任职务</a:t>
                      </a:r>
                      <a:endParaRPr lang="zh-CN" sz="2000" b="0" kern="100" dirty="0">
                        <a:effectLst/>
                        <a:latin typeface="微软雅黑" panose="020B0503020204020204" pitchFamily="34" charset="-122"/>
                        <a:ea typeface="微软雅黑" panose="020B0503020204020204" pitchFamily="34" charset="-122"/>
                        <a:cs typeface="Times New Roman"/>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ct val="100000"/>
                        </a:lnSpc>
                        <a:spcBef>
                          <a:spcPts val="0"/>
                        </a:spcBef>
                        <a:spcAft>
                          <a:spcPts val="0"/>
                        </a:spcAft>
                      </a:pPr>
                      <a:r>
                        <a:rPr lang="zh-CN" altLang="en-US" sz="2000" kern="100" dirty="0" smtClean="0">
                          <a:effectLst/>
                        </a:rPr>
                        <a:t>（施工）质量主管工程师</a:t>
                      </a:r>
                      <a:endParaRPr lang="zh-CN" sz="2000" b="0" kern="100" dirty="0">
                        <a:solidFill>
                          <a:schemeClr val="dk1"/>
                        </a:solidFill>
                        <a:effectLst/>
                        <a:latin typeface="微软雅黑" panose="020B0503020204020204" pitchFamily="34" charset="-122"/>
                        <a:ea typeface="微软雅黑" panose="020B0503020204020204" pitchFamily="34" charset="-122"/>
                        <a:cs typeface="+mn-cs"/>
                      </a:endParaRPr>
                    </a:p>
                  </a:txBody>
                  <a:tcPr marL="68589" marR="685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spcAft>
                          <a:spcPts val="0"/>
                        </a:spcAft>
                      </a:pPr>
                      <a:endParaRPr lang="zh-CN" sz="18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solidFill>
                      <a:schemeClr val="bg2">
                        <a:lumMod val="75000"/>
                      </a:schemeClr>
                    </a:solidFill>
                  </a:tcPr>
                </a:tc>
              </a:tr>
              <a:tr h="1427159">
                <a:tc gridSpan="3">
                  <a:txBody>
                    <a:bodyPr/>
                    <a:lstStyle/>
                    <a:p>
                      <a:pPr algn="l" fontAlgn="ctr">
                        <a:lnSpc>
                          <a:spcPct val="150000"/>
                        </a:lnSpc>
                      </a:pPr>
                      <a:r>
                        <a:rPr lang="zh-CN" altLang="en-US" sz="2000" kern="100" dirty="0" smtClean="0">
                          <a:solidFill>
                            <a:schemeClr val="tx1"/>
                          </a:solidFill>
                          <a:effectLst/>
                          <a:latin typeface="+mn-lt"/>
                          <a:ea typeface="+mn-ea"/>
                          <a:cs typeface="+mn-cs"/>
                        </a:rPr>
                        <a:t>曾参与重大项目：</a:t>
                      </a:r>
                      <a:endParaRPr lang="en-US" altLang="zh-CN" sz="2000" kern="100" dirty="0" smtClean="0">
                        <a:solidFill>
                          <a:schemeClr val="tx1"/>
                        </a:solidFill>
                        <a:effectLst/>
                        <a:latin typeface="+mn-lt"/>
                        <a:ea typeface="+mn-ea"/>
                        <a:cs typeface="+mn-cs"/>
                      </a:endParaRPr>
                    </a:p>
                    <a:p>
                      <a:pPr algn="l" fontAlgn="ctr">
                        <a:lnSpc>
                          <a:spcPct val="150000"/>
                        </a:lnSpc>
                      </a:pPr>
                      <a:r>
                        <a:rPr lang="en-US" altLang="zh-CN" sz="2000" kern="100" dirty="0" smtClean="0">
                          <a:solidFill>
                            <a:schemeClr val="tx1"/>
                          </a:solidFill>
                          <a:effectLst/>
                          <a:latin typeface="+mn-lt"/>
                          <a:ea typeface="+mn-ea"/>
                          <a:cs typeface="+mn-cs"/>
                        </a:rPr>
                        <a:t>     </a:t>
                      </a:r>
                      <a:r>
                        <a:rPr lang="zh-CN" altLang="en-US" sz="2000" kern="100" dirty="0" smtClean="0">
                          <a:solidFill>
                            <a:schemeClr val="tx1"/>
                          </a:solidFill>
                          <a:effectLst/>
                          <a:latin typeface="+mn-lt"/>
                          <a:ea typeface="+mn-ea"/>
                          <a:cs typeface="+mn-cs"/>
                        </a:rPr>
                        <a:t>秦山三期、田湾核电</a:t>
                      </a:r>
                      <a:r>
                        <a:rPr lang="en-US" altLang="zh-CN" sz="2000" kern="100" dirty="0" smtClean="0">
                          <a:solidFill>
                            <a:schemeClr val="tx1"/>
                          </a:solidFill>
                          <a:effectLst/>
                          <a:latin typeface="+mn-lt"/>
                          <a:ea typeface="+mn-ea"/>
                          <a:cs typeface="+mn-cs"/>
                        </a:rPr>
                        <a:t>1~2#</a:t>
                      </a:r>
                      <a:r>
                        <a:rPr lang="zh-CN" altLang="en-US" sz="2000" kern="100" dirty="0" smtClean="0">
                          <a:solidFill>
                            <a:schemeClr val="tx1"/>
                          </a:solidFill>
                          <a:effectLst/>
                          <a:latin typeface="+mn-lt"/>
                          <a:ea typeface="+mn-ea"/>
                          <a:cs typeface="+mn-cs"/>
                        </a:rPr>
                        <a:t>机组、阳江核电</a:t>
                      </a:r>
                      <a:r>
                        <a:rPr lang="en-US" altLang="zh-CN" sz="2000" kern="100" dirty="0" smtClean="0">
                          <a:solidFill>
                            <a:schemeClr val="tx1"/>
                          </a:solidFill>
                          <a:effectLst/>
                          <a:latin typeface="+mn-lt"/>
                          <a:ea typeface="+mn-ea"/>
                          <a:cs typeface="+mn-cs"/>
                        </a:rPr>
                        <a:t>1~6#</a:t>
                      </a:r>
                      <a:r>
                        <a:rPr lang="zh-CN" altLang="en-US" sz="2000" kern="100" dirty="0" smtClean="0">
                          <a:solidFill>
                            <a:schemeClr val="tx1"/>
                          </a:solidFill>
                          <a:effectLst/>
                          <a:latin typeface="+mn-lt"/>
                          <a:ea typeface="+mn-ea"/>
                          <a:cs typeface="+mn-cs"/>
                        </a:rPr>
                        <a:t>机组建设</a:t>
                      </a:r>
                      <a:endParaRPr lang="en-US" altLang="zh-CN" sz="2000" kern="100" dirty="0" smtClean="0">
                        <a:solidFill>
                          <a:schemeClr val="tx1"/>
                        </a:solidFill>
                        <a:effectLst/>
                        <a:latin typeface="+mn-lt"/>
                        <a:ea typeface="+mn-ea"/>
                        <a:cs typeface="+mn-cs"/>
                      </a:endParaRP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ctr"/>
                      <a:endParaRPr lang="zh-CN" altLang="en-US" sz="1100" b="0" i="0" u="none" strike="noStrike" dirty="0">
                        <a:solidFill>
                          <a:srgbClr val="000000"/>
                        </a:solidFill>
                        <a:effectLst/>
                        <a:latin typeface="宋体"/>
                      </a:endParaRPr>
                    </a:p>
                  </a:txBody>
                  <a:tcPr marL="9525" marR="9525" marT="9525" marB="0" anchor="ctr"/>
                </a:tc>
                <a:tc hMerge="1">
                  <a:txBody>
                    <a:bodyPr/>
                    <a:lstStyle/>
                    <a:p>
                      <a:pPr algn="l" fontAlgn="ctr"/>
                      <a:endParaRPr lang="zh-CN" altLang="en-US" sz="1100" b="0" i="0" u="none" strike="noStrike" dirty="0">
                        <a:solidFill>
                          <a:srgbClr val="000000"/>
                        </a:solidFill>
                        <a:effectLst/>
                        <a:latin typeface="宋体"/>
                      </a:endParaRPr>
                    </a:p>
                  </a:txBody>
                  <a:tcPr marL="9525" marR="9525" marT="9525" marB="0" anchor="ctr"/>
                </a:tc>
              </a:tr>
            </a:tbl>
          </a:graphicData>
        </a:graphic>
      </p:graphicFrame>
      <p:sp>
        <p:nvSpPr>
          <p:cNvPr id="7" name="Rectangle 2"/>
          <p:cNvSpPr>
            <a:spLocks noGrp="1" noChangeArrowheads="1"/>
          </p:cNvSpPr>
          <p:nvPr>
            <p:ph type="title"/>
          </p:nvPr>
        </p:nvSpPr>
        <p:spPr>
          <a:xfrm>
            <a:off x="395288" y="620688"/>
            <a:ext cx="8229600" cy="720725"/>
          </a:xfrm>
        </p:spPr>
        <p:txBody>
          <a:bodyPr lIns="91440" tIns="45720" rIns="91440" bIns="45720"/>
          <a:lstStyle/>
          <a:p>
            <a:pPr algn="ctr"/>
            <a:r>
              <a:rPr lang="zh-CN" altLang="en-US" sz="3200" dirty="0" smtClean="0">
                <a:latin typeface="黑体" pitchFamily="49" charset="-122"/>
              </a:rPr>
              <a:t>自我介绍</a:t>
            </a:r>
          </a:p>
        </p:txBody>
      </p:sp>
      <p:pic>
        <p:nvPicPr>
          <p:cNvPr id="2050" name="Picture 2" descr="E:\资讯类\工作照片\2011年员工标准工作照\员工标准工作照（2011-1-13）红.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1335" y="1556792"/>
            <a:ext cx="1800200"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038671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20</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矩形 17"/>
          <p:cNvSpPr/>
          <p:nvPr/>
        </p:nvSpPr>
        <p:spPr>
          <a:xfrm>
            <a:off x="396651" y="1628800"/>
            <a:ext cx="8299201" cy="432048"/>
          </a:xfrm>
          <a:prstGeom prst="rect">
            <a:avLst/>
          </a:prstGeom>
          <a:solidFill>
            <a:schemeClr val="bg1"/>
          </a:solidFill>
          <a:ln w="25400" cap="flat" cmpd="sng" algn="ctr">
            <a:noFill/>
            <a:prstDash val="solid"/>
          </a:ln>
          <a:effectLst/>
        </p:spPr>
        <p:txBody>
          <a:bodyPr rtlCol="0" anchor="ctr"/>
          <a:lstStyle/>
          <a:p>
            <a:pPr lvl="0" fontAlgn="auto">
              <a:spcBef>
                <a:spcPts val="0"/>
              </a:spcBef>
              <a:spcAft>
                <a:spcPts val="0"/>
              </a:spcAft>
            </a:pPr>
            <a:r>
              <a:rPr lang="en-US" altLang="zh-CN" kern="0" dirty="0" smtClean="0">
                <a:latin typeface="微软雅黑" panose="020B0503020204020204" pitchFamily="34" charset="-122"/>
                <a:ea typeface="微软雅黑" panose="020B0503020204020204" pitchFamily="34" charset="-122"/>
              </a:rPr>
              <a:t>3.1.2 </a:t>
            </a:r>
            <a:r>
              <a:rPr lang="zh-CN" altLang="en-US" kern="0" dirty="0" smtClean="0">
                <a:latin typeface="微软雅黑" panose="020B0503020204020204" pitchFamily="34" charset="-122"/>
                <a:ea typeface="微软雅黑" panose="020B0503020204020204" pitchFamily="34" charset="-122"/>
              </a:rPr>
              <a:t>专项</a:t>
            </a:r>
            <a:r>
              <a:rPr lang="zh-CN" altLang="en-US" kern="0" dirty="0">
                <a:latin typeface="微软雅黑" panose="020B0503020204020204" pitchFamily="34" charset="-122"/>
                <a:ea typeface="微软雅黑" panose="020B0503020204020204" pitchFamily="34" charset="-122"/>
              </a:rPr>
              <a:t>工程</a:t>
            </a:r>
          </a:p>
        </p:txBody>
      </p:sp>
      <p:graphicFrame>
        <p:nvGraphicFramePr>
          <p:cNvPr id="22" name="表格 21"/>
          <p:cNvGraphicFramePr>
            <a:graphicFrameLocks noGrp="1"/>
          </p:cNvGraphicFramePr>
          <p:nvPr>
            <p:extLst>
              <p:ext uri="{D42A27DB-BD31-4B8C-83A1-F6EECF244321}">
                <p14:modId xmlns:p14="http://schemas.microsoft.com/office/powerpoint/2010/main" val="4046735431"/>
              </p:ext>
            </p:extLst>
          </p:nvPr>
        </p:nvGraphicFramePr>
        <p:xfrm>
          <a:off x="35496" y="1988840"/>
          <a:ext cx="9036497" cy="4828798"/>
        </p:xfrm>
        <a:graphic>
          <a:graphicData uri="http://schemas.openxmlformats.org/drawingml/2006/table">
            <a:tbl>
              <a:tblPr firstRow="1" bandRow="1">
                <a:tableStyleId>{1FECB4D8-DB02-4DC6-A0A2-4F2EBAE1DC90}</a:tableStyleId>
              </a:tblPr>
              <a:tblGrid>
                <a:gridCol w="1199535"/>
                <a:gridCol w="1896809"/>
                <a:gridCol w="2376264"/>
                <a:gridCol w="3563889"/>
              </a:tblGrid>
              <a:tr h="378718">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1600" kern="1200" dirty="0" smtClean="0">
                          <a:latin typeface="微软雅黑" panose="020B0503020204020204" pitchFamily="34" charset="-122"/>
                          <a:ea typeface="微软雅黑" panose="020B0503020204020204" pitchFamily="34" charset="-122"/>
                        </a:rPr>
                        <a:t>专项工程</a:t>
                      </a:r>
                      <a:endParaRPr lang="zh-CN" altLang="en-US" sz="1600" b="1" kern="1200" dirty="0">
                        <a:solidFill>
                          <a:schemeClr val="lt1"/>
                        </a:solidFill>
                        <a:latin typeface="微软雅黑" panose="020B0503020204020204" pitchFamily="34" charset="-122"/>
                        <a:ea typeface="微软雅黑" panose="020B0503020204020204" pitchFamily="34" charset="-122"/>
                        <a:cs typeface=""/>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1600" kern="1200" dirty="0" smtClean="0">
                          <a:latin typeface="微软雅黑" panose="020B0503020204020204" pitchFamily="34" charset="-122"/>
                          <a:ea typeface="微软雅黑" panose="020B0503020204020204" pitchFamily="34" charset="-122"/>
                        </a:rPr>
                        <a:t>穹顶吊装阶段</a:t>
                      </a:r>
                      <a:endParaRPr lang="zh-CN" altLang="en-US" sz="1600" b="1" kern="1200" dirty="0">
                        <a:solidFill>
                          <a:schemeClr val="lt1"/>
                        </a:solidFill>
                        <a:latin typeface="微软雅黑" panose="020B0503020204020204" pitchFamily="34" charset="-122"/>
                        <a:ea typeface="微软雅黑" panose="020B0503020204020204" pitchFamily="34" charset="-122"/>
                        <a:cs typeface=""/>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1600" kern="1200" dirty="0" smtClean="0">
                          <a:latin typeface="微软雅黑" panose="020B0503020204020204" pitchFamily="34" charset="-122"/>
                          <a:ea typeface="微软雅黑" panose="020B0503020204020204" pitchFamily="34" charset="-122"/>
                        </a:rPr>
                        <a:t>冷态实验阶段</a:t>
                      </a:r>
                      <a:endParaRPr lang="zh-CN" altLang="en-US" sz="1600" b="1" kern="1200" dirty="0">
                        <a:solidFill>
                          <a:schemeClr val="lt1"/>
                        </a:solidFill>
                        <a:latin typeface="微软雅黑" panose="020B0503020204020204" pitchFamily="34" charset="-122"/>
                        <a:ea typeface="微软雅黑" panose="020B0503020204020204" pitchFamily="34" charset="-122"/>
                        <a:cs typeface=""/>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algn="ctr" defTabSz="914400" rtl="0" eaLnBrk="1" latinLnBrk="0" hangingPunct="1"/>
                      <a:r>
                        <a:rPr lang="zh-CN" altLang="en-US" sz="1600" kern="1200" dirty="0" smtClean="0">
                          <a:latin typeface="微软雅黑" panose="020B0503020204020204" pitchFamily="34" charset="-122"/>
                          <a:ea typeface="微软雅黑" panose="020B0503020204020204" pitchFamily="34" charset="-122"/>
                        </a:rPr>
                        <a:t>商运一年后</a:t>
                      </a:r>
                      <a:endParaRPr lang="zh-CN" altLang="en-US" sz="1600" b="1" kern="1200" dirty="0">
                        <a:solidFill>
                          <a:schemeClr val="lt1"/>
                        </a:solidFill>
                        <a:latin typeface="微软雅黑" panose="020B0503020204020204" pitchFamily="34" charset="-122"/>
                        <a:ea typeface="微软雅黑" panose="020B0503020204020204" pitchFamily="34" charset="-122"/>
                        <a:cs typeface=""/>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5258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微软雅黑" panose="020B0503020204020204" pitchFamily="34" charset="-122"/>
                          <a:ea typeface="微软雅黑" panose="020B0503020204020204" pitchFamily="34" charset="-122"/>
                          <a:cs typeface=""/>
                        </a:rPr>
                        <a:t>焊接专项</a:t>
                      </a:r>
                      <a:endParaRPr lang="en-US" altLang="zh-CN" sz="1400" b="0" kern="1200" dirty="0" smtClean="0">
                        <a:solidFill>
                          <a:srgbClr val="FF0000"/>
                        </a:solidFill>
                        <a:effectLst/>
                        <a:latin typeface="微软雅黑" panose="020B0503020204020204" pitchFamily="34" charset="-122"/>
                        <a:ea typeface="微软雅黑" panose="020B0503020204020204" pitchFamily="34" charset="-122"/>
                        <a:cs typeface=""/>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微软雅黑" panose="020B0503020204020204" pitchFamily="34" charset="-122"/>
                          <a:ea typeface="微软雅黑" panose="020B0503020204020204" pitchFamily="34" charset="-122"/>
                          <a:cs typeface=""/>
                        </a:rPr>
                        <a:t>工程</a:t>
                      </a:r>
                      <a:endParaRPr lang="zh-CN" altLang="en-US" sz="1400" b="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钢衬里选取三道环缝和六道立缝</a:t>
                      </a:r>
                      <a:endParaRPr lang="en-US" altLang="zh-CN" sz="1200" kern="1200" dirty="0" smtClean="0">
                        <a:effectLst/>
                        <a:latin typeface="微软雅黑" panose="020B0503020204020204" pitchFamily="34" charset="-122"/>
                        <a:ea typeface="微软雅黑" panose="020B0503020204020204" pitchFamily="34" charset="-122"/>
                      </a:endParaRPr>
                    </a:p>
                    <a:p>
                      <a:pPr marL="171450" indent="-171450" algn="l">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反应堆换料水池、燃料转运通道及乏燃料水池的不锈钢覆面焊缝至少选择一个</a:t>
                      </a:r>
                      <a:endParaRPr lang="en-US" altLang="zh-CN" sz="1200" kern="1200" dirty="0" smtClean="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主设备中主管道、堆内构件、波动管、</a:t>
                      </a:r>
                      <a:r>
                        <a:rPr lang="en-US" altLang="zh-CN" sz="1200" kern="1200" dirty="0" smtClean="0">
                          <a:effectLst/>
                          <a:latin typeface="微软雅黑" panose="020B0503020204020204" pitchFamily="34" charset="-122"/>
                          <a:ea typeface="微软雅黑" panose="020B0503020204020204" pitchFamily="34" charset="-122"/>
                        </a:rPr>
                        <a:t>Ω</a:t>
                      </a:r>
                      <a:r>
                        <a:rPr lang="zh-CN" altLang="zh-CN" sz="1200" kern="1200" dirty="0" smtClean="0">
                          <a:effectLst/>
                          <a:latin typeface="微软雅黑" panose="020B0503020204020204" pitchFamily="34" charset="-122"/>
                          <a:ea typeface="微软雅黑" panose="020B0503020204020204" pitchFamily="34" charset="-122"/>
                        </a:rPr>
                        <a:t>环任选一个；</a:t>
                      </a:r>
                      <a:endParaRPr lang="en-US" altLang="zh-CN" sz="12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管道焊口按照核一级、核二级、核三级及非核级各抽取一个系统；</a:t>
                      </a:r>
                      <a:endParaRPr lang="en-US" altLang="zh-CN" sz="12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常规岛和</a:t>
                      </a:r>
                      <a:r>
                        <a:rPr lang="en-US" altLang="zh-CN" sz="1200" kern="1200" dirty="0" smtClean="0">
                          <a:effectLst/>
                          <a:latin typeface="微软雅黑" panose="020B0503020204020204" pitchFamily="34" charset="-122"/>
                          <a:ea typeface="微软雅黑" panose="020B0503020204020204" pitchFamily="34" charset="-122"/>
                        </a:rPr>
                        <a:t>BOP</a:t>
                      </a:r>
                      <a:r>
                        <a:rPr lang="zh-CN" altLang="zh-CN" sz="1200" kern="1200" dirty="0" smtClean="0">
                          <a:effectLst/>
                          <a:latin typeface="微软雅黑" panose="020B0503020204020204" pitchFamily="34" charset="-122"/>
                          <a:ea typeface="微软雅黑" panose="020B0503020204020204" pitchFamily="34" charset="-122"/>
                        </a:rPr>
                        <a:t>管道焊口各抽取一个系统。</a:t>
                      </a:r>
                      <a:endParaRPr lang="zh-CN" altLang="en-US" sz="12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主设备中主管道、堆内构件、波动管、</a:t>
                      </a:r>
                      <a:r>
                        <a:rPr lang="en-US" altLang="zh-CN" sz="1200" kern="1200" dirty="0" smtClean="0">
                          <a:effectLst/>
                          <a:latin typeface="微软雅黑" panose="020B0503020204020204" pitchFamily="34" charset="-122"/>
                          <a:ea typeface="微软雅黑" panose="020B0503020204020204" pitchFamily="34" charset="-122"/>
                        </a:rPr>
                        <a:t>Ω</a:t>
                      </a:r>
                      <a:r>
                        <a:rPr lang="zh-CN" altLang="zh-CN" sz="1200" kern="1200" dirty="0" smtClean="0">
                          <a:effectLst/>
                          <a:latin typeface="微软雅黑" panose="020B0503020204020204" pitchFamily="34" charset="-122"/>
                          <a:ea typeface="微软雅黑" panose="020B0503020204020204" pitchFamily="34" charset="-122"/>
                        </a:rPr>
                        <a:t>环任选一个；</a:t>
                      </a:r>
                      <a:endParaRPr lang="en-US" altLang="zh-CN" sz="12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管道焊口按照核一级、核二级、核三级及非核级各抽取一个系统，</a:t>
                      </a:r>
                      <a:endParaRPr lang="en-US" altLang="zh-CN" sz="12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常规岛和</a:t>
                      </a:r>
                      <a:r>
                        <a:rPr lang="en-US" altLang="zh-CN" sz="1200" kern="1200" dirty="0" smtClean="0">
                          <a:effectLst/>
                          <a:latin typeface="微软雅黑" panose="020B0503020204020204" pitchFamily="34" charset="-122"/>
                          <a:ea typeface="微软雅黑" panose="020B0503020204020204" pitchFamily="34" charset="-122"/>
                        </a:rPr>
                        <a:t>BOP</a:t>
                      </a:r>
                      <a:r>
                        <a:rPr lang="zh-CN" altLang="zh-CN" sz="1200" kern="1200" dirty="0" smtClean="0">
                          <a:effectLst/>
                          <a:latin typeface="微软雅黑" panose="020B0503020204020204" pitchFamily="34" charset="-122"/>
                          <a:ea typeface="微软雅黑" panose="020B0503020204020204" pitchFamily="34" charset="-122"/>
                        </a:rPr>
                        <a:t>管道焊口各抽取一个系统，</a:t>
                      </a:r>
                      <a:endParaRPr lang="en-US" altLang="zh-CN" sz="12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安全壳选取三道环缝；反应堆换料水池、燃料转运通道及乏燃料水池的不锈钢覆面焊缝至少选择一个；核级重要钢结构选取</a:t>
                      </a:r>
                      <a:r>
                        <a:rPr lang="en-US" altLang="zh-CN" sz="1200" kern="1200" dirty="0" smtClean="0">
                          <a:effectLst/>
                          <a:latin typeface="微软雅黑" panose="020B0503020204020204" pitchFamily="34" charset="-122"/>
                          <a:ea typeface="微软雅黑" panose="020B0503020204020204" pitchFamily="34" charset="-122"/>
                        </a:rPr>
                        <a:t>2</a:t>
                      </a:r>
                      <a:r>
                        <a:rPr lang="zh-CN" altLang="zh-CN" sz="1200" kern="1200" dirty="0" smtClean="0">
                          <a:effectLst/>
                          <a:latin typeface="微软雅黑" panose="020B0503020204020204" pitchFamily="34" charset="-122"/>
                          <a:ea typeface="微软雅黑" panose="020B0503020204020204" pitchFamily="34" charset="-122"/>
                        </a:rPr>
                        <a:t>个；土建钢结构焊接视情况选取。</a:t>
                      </a:r>
                      <a:endParaRPr lang="zh-CN" altLang="en-US" sz="12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414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微软雅黑" panose="020B0503020204020204" pitchFamily="34" charset="-122"/>
                          <a:ea typeface="微软雅黑" panose="020B0503020204020204" pitchFamily="34" charset="-122"/>
                          <a:cs typeface=""/>
                        </a:rPr>
                        <a:t>调试专项</a:t>
                      </a:r>
                      <a:endParaRPr lang="en-US" altLang="zh-CN" sz="1400" b="0" kern="1200" dirty="0" smtClean="0">
                        <a:solidFill>
                          <a:srgbClr val="FF0000"/>
                        </a:solidFill>
                        <a:effectLst/>
                        <a:latin typeface="微软雅黑" panose="020B0503020204020204" pitchFamily="34" charset="-122"/>
                        <a:ea typeface="微软雅黑" panose="020B0503020204020204" pitchFamily="34" charset="-122"/>
                        <a:cs typeface=""/>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微软雅黑" panose="020B0503020204020204" pitchFamily="34" charset="-122"/>
                          <a:ea typeface="微软雅黑" panose="020B0503020204020204" pitchFamily="34" charset="-122"/>
                          <a:cs typeface=""/>
                        </a:rPr>
                        <a:t>工程</a:t>
                      </a:r>
                      <a:endParaRPr lang="zh-CN" altLang="en-US" sz="1400" b="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至少</a:t>
                      </a:r>
                      <a:r>
                        <a:rPr lang="en-US" altLang="zh-CN" sz="1200" kern="1200" dirty="0" smtClean="0">
                          <a:effectLst/>
                          <a:latin typeface="微软雅黑" panose="020B0503020204020204" pitchFamily="34" charset="-122"/>
                          <a:ea typeface="微软雅黑" panose="020B0503020204020204" pitchFamily="34" charset="-122"/>
                        </a:rPr>
                        <a:t>3</a:t>
                      </a:r>
                      <a:r>
                        <a:rPr lang="zh-CN" altLang="zh-CN" sz="1200" kern="1200" dirty="0" smtClean="0">
                          <a:effectLst/>
                          <a:latin typeface="微软雅黑" panose="020B0503020204020204" pitchFamily="34" charset="-122"/>
                          <a:ea typeface="微软雅黑" panose="020B0503020204020204" pitchFamily="34" charset="-122"/>
                        </a:rPr>
                        <a:t>个厂房（核岛、常规岛、</a:t>
                      </a:r>
                      <a:r>
                        <a:rPr lang="en-US" altLang="zh-CN" sz="1200" kern="1200" dirty="0" smtClean="0">
                          <a:effectLst/>
                          <a:latin typeface="微软雅黑" panose="020B0503020204020204" pitchFamily="34" charset="-122"/>
                          <a:ea typeface="微软雅黑" panose="020B0503020204020204" pitchFamily="34" charset="-122"/>
                        </a:rPr>
                        <a:t>BOP</a:t>
                      </a:r>
                      <a:r>
                        <a:rPr lang="zh-CN" altLang="zh-CN" sz="1200" kern="1200" dirty="0" smtClean="0">
                          <a:effectLst/>
                          <a:latin typeface="微软雅黑" panose="020B0503020204020204" pitchFamily="34" charset="-122"/>
                          <a:ea typeface="微软雅黑" panose="020B0503020204020204" pitchFamily="34" charset="-122"/>
                        </a:rPr>
                        <a:t>各选一个厂房），按照系统重要性或核安全等级抽取系统、设备，抽查其单体初步试验、功能试验的调试报告，按照相应调试规程及技术指标分别打分，综合评价分档。</a:t>
                      </a:r>
                      <a:endParaRPr lang="zh-CN" altLang="en-US" sz="12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dirty="0"/>
                    </a:p>
                  </a:txBody>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按照参评工程全部单台机组的</a:t>
                      </a:r>
                      <a:r>
                        <a:rPr lang="en-US" altLang="zh-CN" sz="1200" kern="1200" dirty="0" smtClean="0">
                          <a:effectLst/>
                          <a:latin typeface="微软雅黑" panose="020B0503020204020204" pitchFamily="34" charset="-122"/>
                          <a:ea typeface="微软雅黑" panose="020B0503020204020204" pitchFamily="34" charset="-122"/>
                        </a:rPr>
                        <a:t>168/100h</a:t>
                      </a:r>
                      <a:r>
                        <a:rPr lang="zh-CN" altLang="zh-CN" sz="1200" kern="1200" dirty="0" smtClean="0">
                          <a:effectLst/>
                          <a:latin typeface="微软雅黑" panose="020B0503020204020204" pitchFamily="34" charset="-122"/>
                          <a:ea typeface="微软雅黑" panose="020B0503020204020204" pitchFamily="34" charset="-122"/>
                        </a:rPr>
                        <a:t>满负荷试运转技术指标及机组性能试验技术指标分别打分、综合评价进行。</a:t>
                      </a:r>
                      <a:endParaRPr lang="zh-CN" altLang="en-US" sz="12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010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微软雅黑" panose="020B0503020204020204" pitchFamily="34" charset="-122"/>
                          <a:ea typeface="微软雅黑" panose="020B0503020204020204" pitchFamily="34" charset="-122"/>
                          <a:cs typeface=""/>
                        </a:rPr>
                        <a:t>工程档案管理专项</a:t>
                      </a:r>
                      <a:endParaRPr lang="zh-CN" altLang="en-US" sz="1400" b="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200" kern="1200" dirty="0" smtClean="0">
                          <a:effectLst/>
                          <a:latin typeface="微软雅黑" panose="020B0503020204020204" pitchFamily="34" charset="-122"/>
                          <a:ea typeface="微软雅黑" panose="020B0503020204020204" pitchFamily="34" charset="-122"/>
                        </a:rPr>
                        <a:t>档案管理体系、工作制度、工作程序、档案管理信息化、归档及时性以及档案文件的标准化管理等</a:t>
                      </a:r>
                      <a:endParaRPr lang="zh-CN" altLang="en-US" sz="12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dirty="0"/>
                    </a:p>
                  </a:txBody>
                  <a:tcPr/>
                </a:tc>
                <a:tc hMerge="1">
                  <a:txBody>
                    <a:bodyPr/>
                    <a:lstStyle/>
                    <a:p>
                      <a:endParaRPr lang="zh-CN" altLang="en-US" dirty="0"/>
                    </a:p>
                  </a:txBody>
                  <a:tcPr/>
                </a:tc>
              </a:tr>
              <a:tr h="1308298">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400" b="0" kern="1200" dirty="0" smtClean="0">
                          <a:solidFill>
                            <a:srgbClr val="FF0000"/>
                          </a:solidFill>
                          <a:effectLst/>
                          <a:latin typeface="微软雅黑" panose="020B0503020204020204" pitchFamily="34" charset="-122"/>
                          <a:ea typeface="微软雅黑" panose="020B0503020204020204" pitchFamily="34" charset="-122"/>
                          <a:cs typeface=""/>
                        </a:rPr>
                        <a:t>质量保证</a:t>
                      </a:r>
                      <a:r>
                        <a:rPr lang="zh-CN" altLang="en-US" sz="1400" b="0" kern="1200" dirty="0" smtClean="0">
                          <a:solidFill>
                            <a:srgbClr val="FF0000"/>
                          </a:solidFill>
                          <a:effectLst/>
                          <a:latin typeface="微软雅黑" panose="020B0503020204020204" pitchFamily="34" charset="-122"/>
                          <a:ea typeface="微软雅黑" panose="020B0503020204020204" pitchFamily="34" charset="-122"/>
                          <a:cs typeface=""/>
                        </a:rPr>
                        <a:t>专项</a:t>
                      </a:r>
                      <a:endParaRPr lang="zh-CN" altLang="en-US" sz="1400" b="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171450" indent="-171450" algn="l" defTabSz="914400" rtl="0" eaLnBrk="1" latinLnBrk="0" hangingPunct="1">
                        <a:buFont typeface="Wingdings" panose="05000000000000000000" pitchFamily="2" charset="2"/>
                        <a:buChar char="u"/>
                      </a:pPr>
                      <a:r>
                        <a:rPr lang="zh-CN" altLang="zh-CN" sz="1200" kern="1200" dirty="0" smtClean="0">
                          <a:solidFill>
                            <a:schemeClr val="dk1"/>
                          </a:solidFill>
                          <a:effectLst/>
                          <a:latin typeface="微软雅黑" panose="020B0503020204020204" pitchFamily="34" charset="-122"/>
                          <a:ea typeface="微软雅黑" panose="020B0503020204020204" pitchFamily="34" charset="-122"/>
                          <a:cs typeface=""/>
                        </a:rPr>
                        <a:t>质量保证大纲及项目程序体系完善，发布及时、有效，编审批手续齐全，对工程项目建设情况有良好的指导作用，质量保证体系运行有效，质保监查有效性</a:t>
                      </a:r>
                      <a:endParaRPr lang="en-US" altLang="zh-CN" sz="1200" kern="1200" dirty="0" smtClean="0">
                        <a:solidFill>
                          <a:schemeClr val="dk1"/>
                        </a:solidFill>
                        <a:effectLst/>
                        <a:latin typeface="微软雅黑" panose="020B0503020204020204" pitchFamily="34" charset="-122"/>
                        <a:ea typeface="微软雅黑" panose="020B0503020204020204" pitchFamily="34" charset="-122"/>
                        <a:cs typeface=""/>
                      </a:endParaRPr>
                    </a:p>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各参建单位组织机构健全、各岗位到位及时、人员稳定、人员资格能力满足项目建设需要，组织机构运作有效，人员培训、考核、授权、上岗制度实施情况</a:t>
                      </a:r>
                      <a:endParaRPr lang="en-US" altLang="zh-CN" sz="12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 不符合项、变更管理、质量事件管理、质量风险预防、经验反馈等流程完善，执行效果</a:t>
                      </a:r>
                      <a:endParaRPr lang="en-US" altLang="zh-CN" sz="1200" kern="1200" dirty="0" smtClean="0">
                        <a:effectLst/>
                        <a:latin typeface="微软雅黑" panose="020B0503020204020204" pitchFamily="34" charset="-122"/>
                        <a:ea typeface="微软雅黑" panose="020B0503020204020204" pitchFamily="34" charset="-122"/>
                      </a:endParaRPr>
                    </a:p>
                    <a:p>
                      <a:pPr marL="171450" indent="-171450">
                        <a:buFont typeface="Wingdings" panose="05000000000000000000" pitchFamily="2" charset="2"/>
                        <a:buChar char="u"/>
                      </a:pPr>
                      <a:r>
                        <a:rPr lang="zh-CN" altLang="zh-CN" sz="1200" kern="1200" dirty="0" smtClean="0">
                          <a:effectLst/>
                          <a:latin typeface="微软雅黑" panose="020B0503020204020204" pitchFamily="34" charset="-122"/>
                          <a:ea typeface="微软雅黑" panose="020B0503020204020204" pitchFamily="34" charset="-122"/>
                        </a:rPr>
                        <a:t>施工组织设计、施工方案、施工措施、工法、操作规程、作业指导书等的编审批手续齐全，归档完整，针对性和可操作性强，材料、设备的进场验收和抽样检验等制度完善</a:t>
                      </a:r>
                      <a:endParaRPr lang="zh-CN" altLang="en-US" sz="12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dirty="0"/>
                    </a:p>
                  </a:txBody>
                  <a:tcPr/>
                </a:tc>
                <a:tc hMerge="1">
                  <a:txBody>
                    <a:bodyPr/>
                    <a:lstStyle/>
                    <a:p>
                      <a:endParaRPr lang="zh-CN" altLang="en-US" dirty="0"/>
                    </a:p>
                  </a:txBody>
                  <a:tcPr/>
                </a:tc>
              </a:tr>
            </a:tbl>
          </a:graphicData>
        </a:graphic>
      </p:graphicFrame>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3.1 </a:t>
            </a:r>
            <a:r>
              <a:rPr lang="zh-CN" altLang="en-US" sz="2400" b="1" kern="0" dirty="0" smtClean="0">
                <a:solidFill>
                  <a:srgbClr val="FFFFFF"/>
                </a:solidFill>
                <a:latin typeface="+mj-ea"/>
                <a:ea typeface="+mj-ea"/>
              </a:rPr>
              <a:t>抽样</a:t>
            </a:r>
            <a:r>
              <a:rPr lang="zh-CN" altLang="en-US" sz="2400" b="1" kern="0" dirty="0">
                <a:solidFill>
                  <a:srgbClr val="FFFFFF"/>
                </a:solidFill>
                <a:latin typeface="+mj-ea"/>
                <a:ea typeface="+mj-ea"/>
              </a:rPr>
              <a:t>选取规定</a:t>
            </a:r>
          </a:p>
        </p:txBody>
      </p:sp>
    </p:spTree>
    <p:extLst>
      <p:ext uri="{BB962C8B-B14F-4D97-AF65-F5344CB8AC3E}">
        <p14:creationId xmlns:p14="http://schemas.microsoft.com/office/powerpoint/2010/main" val="22581521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21</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0" name="矩形 19"/>
          <p:cNvSpPr/>
          <p:nvPr/>
        </p:nvSpPr>
        <p:spPr>
          <a:xfrm>
            <a:off x="359572" y="2060848"/>
            <a:ext cx="8460900" cy="4608512"/>
          </a:xfrm>
          <a:prstGeom prst="rect">
            <a:avLst/>
          </a:prstGeom>
          <a:solidFill>
            <a:schemeClr val="bg1"/>
          </a:solidFill>
          <a:ln w="25400" cap="flat" cmpd="sng" algn="ctr">
            <a:solidFill>
              <a:srgbClr val="0069AC">
                <a:shade val="50000"/>
              </a:srgbClr>
            </a:solidFill>
            <a:prstDash val="solid"/>
          </a:ln>
          <a:effectLst/>
        </p:spPr>
        <p:txBody>
          <a:bodyPr rtlCol="0" anchor="t" anchorCtr="0"/>
          <a:lstStyle/>
          <a:p>
            <a:pPr marL="285750" marR="0" lvl="0" indent="-285750" defTabSz="914400" eaLnBrk="1" fontAlgn="auto" latinLnBrk="0" hangingPunct="1">
              <a:lnSpc>
                <a:spcPct val="125000"/>
              </a:lnSpc>
              <a:spcBef>
                <a:spcPts val="0"/>
              </a:spcBef>
              <a:spcAft>
                <a:spcPts val="0"/>
              </a:spcAft>
              <a:buClrTx/>
              <a:buSzTx/>
              <a:buBlip>
                <a:blip r:embed="rId2"/>
              </a:buBlip>
              <a:tabLst/>
              <a:defRPr/>
            </a:pP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创优工程质量评价应由建设单位负责组织协调，监理单位或其他评价机构独立实施评价，各阶段质量评价均应出具评价结果及评价报告，最后一次质量评价完成后</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（过程评价）</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，评价组应综合三次评价结果给出最终质量评价结论和质量评价报告</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（整体评价）</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a:t>
            </a:r>
            <a:endPar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285750" marR="0" lvl="0" indent="-285750" defTabSz="914400" eaLnBrk="1" fontAlgn="auto" latinLnBrk="0" hangingPunct="1">
              <a:lnSpc>
                <a:spcPct val="125000"/>
              </a:lnSpc>
              <a:spcBef>
                <a:spcPts val="0"/>
              </a:spcBef>
              <a:spcAft>
                <a:spcPts val="0"/>
              </a:spcAft>
              <a:buClrTx/>
              <a:buSzTx/>
              <a:buBlip>
                <a:blip r:embed="rId2"/>
              </a:buBlip>
              <a:tabLst/>
              <a:defRPr/>
            </a:pPr>
            <a:endPar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285750" marR="0" lvl="0" indent="-285750" defTabSz="914400" eaLnBrk="1" fontAlgn="auto" latinLnBrk="0" hangingPunct="1">
              <a:lnSpc>
                <a:spcPct val="125000"/>
              </a:lnSpc>
              <a:spcBef>
                <a:spcPts val="0"/>
              </a:spcBef>
              <a:spcAft>
                <a:spcPts val="0"/>
              </a:spcAft>
              <a:buClrTx/>
              <a:buSzTx/>
              <a:buBlip>
                <a:blip r:embed="rId2"/>
              </a:buBlip>
              <a:tabLst/>
              <a:defRPr/>
            </a:pP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综合整体工程质量评价得分</a:t>
            </a:r>
            <a:r>
              <a:rPr kumimoji="0" lang="en-US"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85</a:t>
            </a:r>
            <a:r>
              <a:rPr kumimoji="0" lang="zh-CN"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分及以上为优良工程</a:t>
            </a:r>
            <a:r>
              <a:rPr kumimoji="0" lang="zh-CN" altLang="en-US"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（行业）</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；得分</a:t>
            </a:r>
            <a:r>
              <a:rPr kumimoji="0" lang="en-US"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92</a:t>
            </a:r>
            <a:r>
              <a:rPr kumimoji="0" lang="zh-CN"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分及其以上可推荐参加国家优质工程奖评选</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a:t>
            </a:r>
            <a:endPar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R="0" lvl="0" defTabSz="914400" eaLnBrk="1" fontAlgn="auto" latinLnBrk="0" hangingPunct="1">
              <a:lnSpc>
                <a:spcPct val="125000"/>
              </a:lnSpc>
              <a:spcBef>
                <a:spcPts val="0"/>
              </a:spcBef>
              <a:spcAft>
                <a:spcPts val="0"/>
              </a:spcAft>
              <a:buClrTx/>
              <a:buSzTx/>
              <a:tabLst/>
              <a:defRPr/>
            </a:pPr>
            <a:endPar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L="285750" marR="0" lvl="0" indent="-285750" defTabSz="914400" eaLnBrk="1" fontAlgn="auto" latinLnBrk="0" hangingPunct="1">
              <a:lnSpc>
                <a:spcPct val="125000"/>
              </a:lnSpc>
              <a:spcBef>
                <a:spcPts val="0"/>
              </a:spcBef>
              <a:spcAft>
                <a:spcPts val="0"/>
              </a:spcAft>
              <a:buClrTx/>
              <a:buSzTx/>
              <a:buBlip>
                <a:blip r:embed="rId2"/>
              </a:buBlip>
              <a:tabLst/>
              <a:defRPr/>
            </a:pP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质量评价的检验项目、评价项目等评价方法分为二档：</a:t>
            </a:r>
            <a:endPar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a:p>
            <a:pPr marR="0" lvl="0" defTabSz="914400" eaLnBrk="1" fontAlgn="auto" latinLnBrk="0" hangingPunct="1">
              <a:lnSpc>
                <a:spcPct val="125000"/>
              </a:lnSpc>
              <a:spcBef>
                <a:spcPts val="0"/>
              </a:spcBef>
              <a:spcAft>
                <a:spcPts val="0"/>
              </a:spcAft>
              <a:buClrTx/>
              <a:buSzTx/>
              <a:tabLst/>
              <a:defRPr/>
            </a:pPr>
            <a:r>
              <a:rPr lang="en-US" altLang="zh-CN" kern="0" dirty="0">
                <a:latin typeface="微软雅黑" panose="020B0503020204020204" pitchFamily="34" charset="-122"/>
                <a:ea typeface="微软雅黑" panose="020B0503020204020204" pitchFamily="34" charset="-122"/>
              </a:rPr>
              <a:t> </a:t>
            </a:r>
            <a:r>
              <a:rPr lang="en-US" altLang="zh-CN" kern="0" dirty="0" smtClean="0">
                <a:latin typeface="微软雅黑" panose="020B0503020204020204" pitchFamily="34" charset="-122"/>
                <a:ea typeface="微软雅黑" panose="020B0503020204020204" pitchFamily="34" charset="-122"/>
              </a:rPr>
              <a:t>      </a:t>
            </a:r>
            <a:r>
              <a:rPr kumimoji="0" lang="zh-CN"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一档，取</a:t>
            </a:r>
            <a:r>
              <a:rPr kumimoji="0" lang="en-US"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100%</a:t>
            </a:r>
            <a:r>
              <a:rPr kumimoji="0" lang="zh-CN"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标准分值</a:t>
            </a:r>
            <a:r>
              <a:rPr kumimoji="0" lang="zh-CN" altLang="en-US"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en-US"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endParaRPr>
          </a:p>
          <a:p>
            <a:pPr marR="0" lvl="0" defTabSz="914400" eaLnBrk="1" fontAlgn="auto" latinLnBrk="0" hangingPunct="1">
              <a:lnSpc>
                <a:spcPct val="125000"/>
              </a:lnSpc>
              <a:spcBef>
                <a:spcPts val="0"/>
              </a:spcBef>
              <a:spcAft>
                <a:spcPts val="0"/>
              </a:spcAft>
              <a:buClrTx/>
              <a:buSzTx/>
              <a:tabLst/>
              <a:defRPr/>
            </a:pPr>
            <a:r>
              <a:rPr lang="en-US" altLang="zh-CN" kern="0" dirty="0">
                <a:solidFill>
                  <a:srgbClr val="FF0000"/>
                </a:solidFill>
                <a:latin typeface="微软雅黑" panose="020B0503020204020204" pitchFamily="34" charset="-122"/>
                <a:ea typeface="微软雅黑" panose="020B0503020204020204" pitchFamily="34" charset="-122"/>
              </a:rPr>
              <a:t> </a:t>
            </a:r>
            <a:r>
              <a:rPr lang="en-US" altLang="zh-CN" kern="0" dirty="0" smtClean="0">
                <a:solidFill>
                  <a:srgbClr val="FF0000"/>
                </a:solidFill>
                <a:latin typeface="微软雅黑" panose="020B0503020204020204" pitchFamily="34" charset="-122"/>
                <a:ea typeface="微软雅黑" panose="020B0503020204020204" pitchFamily="34" charset="-122"/>
              </a:rPr>
              <a:t>      </a:t>
            </a:r>
            <a:r>
              <a:rPr kumimoji="0" lang="zh-CN"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二档，取</a:t>
            </a:r>
            <a:r>
              <a:rPr kumimoji="0" lang="en-US"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70%</a:t>
            </a:r>
            <a:r>
              <a:rPr kumimoji="0" lang="zh-CN"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的标准分值。</a:t>
            </a:r>
            <a:endParaRPr kumimoji="0" lang="en-US" altLang="zh-CN" sz="1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endParaRPr>
          </a:p>
          <a:p>
            <a:pPr marR="0" lvl="0" defTabSz="914400" eaLnBrk="1" fontAlgn="auto" latinLnBrk="0" hangingPunct="1">
              <a:lnSpc>
                <a:spcPct val="125000"/>
              </a:lnSpc>
              <a:spcBef>
                <a:spcPts val="0"/>
              </a:spcBef>
              <a:spcAft>
                <a:spcPts val="0"/>
              </a:spcAft>
              <a:buClrTx/>
              <a:buSzTx/>
              <a:tabLst/>
              <a:defRPr/>
            </a:pP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a:t>
            </a:r>
            <a:r>
              <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2018</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版分为三档，</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一档，取</a:t>
            </a:r>
            <a:r>
              <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100%</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标准分值</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二档，取</a:t>
            </a:r>
            <a:r>
              <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85%</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的标准分值</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，三档，</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取</a:t>
            </a:r>
            <a:r>
              <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70%</a:t>
            </a: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的标准分值</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a:t>
            </a:r>
            <a:endPar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5" name="矩形 14"/>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p>
        </p:txBody>
      </p:sp>
    </p:spTree>
    <p:extLst>
      <p:ext uri="{BB962C8B-B14F-4D97-AF65-F5344CB8AC3E}">
        <p14:creationId xmlns:p14="http://schemas.microsoft.com/office/powerpoint/2010/main" val="31948924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22</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文本框 10"/>
          <p:cNvSpPr txBox="1"/>
          <p:nvPr/>
        </p:nvSpPr>
        <p:spPr>
          <a:xfrm>
            <a:off x="373198" y="1916832"/>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3.2.1</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单项工程和焊接专项工程</a:t>
            </a:r>
          </a:p>
        </p:txBody>
      </p:sp>
      <p:sp>
        <p:nvSpPr>
          <p:cNvPr id="21" name="矩形 2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性能检测评价方法</a:t>
            </a:r>
            <a:endPar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graphicFrame>
        <p:nvGraphicFramePr>
          <p:cNvPr id="22" name="表格 21"/>
          <p:cNvGraphicFramePr>
            <a:graphicFrameLocks noGrp="1"/>
          </p:cNvGraphicFramePr>
          <p:nvPr>
            <p:extLst>
              <p:ext uri="{D42A27DB-BD31-4B8C-83A1-F6EECF244321}">
                <p14:modId xmlns:p14="http://schemas.microsoft.com/office/powerpoint/2010/main" val="543735653"/>
              </p:ext>
            </p:extLst>
          </p:nvPr>
        </p:nvGraphicFramePr>
        <p:xfrm>
          <a:off x="179512" y="2924944"/>
          <a:ext cx="8862057" cy="3847302"/>
        </p:xfrm>
        <a:graphic>
          <a:graphicData uri="http://schemas.openxmlformats.org/drawingml/2006/table">
            <a:tbl>
              <a:tblPr firstRow="1" bandRow="1">
                <a:tableStyleId>{1FECB4D8-DB02-4DC6-A0A2-4F2EBAE1DC90}</a:tableStyleId>
              </a:tblPr>
              <a:tblGrid>
                <a:gridCol w="1877280"/>
                <a:gridCol w="3672408"/>
                <a:gridCol w="3312369"/>
              </a:tblGrid>
              <a:tr h="433542">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一档（</a:t>
                      </a:r>
                      <a:r>
                        <a:rPr lang="en-US" altLang="zh-CN" dirty="0" smtClean="0"/>
                        <a:t>100%</a:t>
                      </a:r>
                      <a:r>
                        <a:rPr lang="zh-CN" altLang="en-US"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t>二档（</a:t>
                      </a:r>
                      <a:r>
                        <a:rPr lang="en-US" altLang="zh-CN" dirty="0" smtClean="0"/>
                        <a:t>70%</a:t>
                      </a:r>
                      <a:r>
                        <a:rPr lang="zh-CN" altLang="en-US"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5771">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solidFill>
                            <a:srgbClr val="FF0000"/>
                          </a:solidFill>
                          <a:effectLst/>
                          <a:latin typeface="微软雅黑" panose="020B0503020204020204" pitchFamily="34" charset="-122"/>
                          <a:ea typeface="微软雅黑" panose="020B0503020204020204" pitchFamily="34" charset="-122"/>
                        </a:rPr>
                        <a:t>检查项目检测指标</a:t>
                      </a:r>
                      <a:endParaRPr lang="zh-CN" altLang="en-US" sz="1600" dirty="0">
                        <a:solidFill>
                          <a:srgbClr val="FF0000"/>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latin typeface="微软雅黑" panose="020B0503020204020204" pitchFamily="34" charset="-122"/>
                          <a:ea typeface="微软雅黑" panose="020B0503020204020204" pitchFamily="34" charset="-122"/>
                        </a:rPr>
                        <a:t>一次检测达到设计要求及规范的</a:t>
                      </a:r>
                      <a:endParaRPr lang="zh-CN" altLang="en-US" sz="16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latin typeface="微软雅黑" panose="020B0503020204020204" pitchFamily="34" charset="-122"/>
                          <a:ea typeface="微软雅黑" panose="020B0503020204020204" pitchFamily="34" charset="-122"/>
                        </a:rPr>
                        <a:t>按规范规定，经过处理后满足设计要求及规范规定的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520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solidFill>
                            <a:srgbClr val="FF0000"/>
                          </a:solidFill>
                          <a:effectLst/>
                          <a:latin typeface="微软雅黑" panose="020B0503020204020204" pitchFamily="34" charset="-122"/>
                          <a:ea typeface="微软雅黑" panose="020B0503020204020204" pitchFamily="34" charset="-122"/>
                        </a:rPr>
                        <a:t>评价项目允许偏差</a:t>
                      </a:r>
                      <a:endParaRPr lang="zh-CN" altLang="en-US" sz="1600" dirty="0">
                        <a:solidFill>
                          <a:srgbClr val="FF0000"/>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effectLst/>
                          <a:latin typeface="微软雅黑" panose="020B0503020204020204" pitchFamily="34" charset="-122"/>
                          <a:ea typeface="微软雅黑" panose="020B0503020204020204" pitchFamily="34" charset="-122"/>
                        </a:rPr>
                        <a:t>各测点实测值均达到规范规定值，</a:t>
                      </a:r>
                      <a:r>
                        <a:rPr lang="en-US" altLang="zh-CN" sz="1600" kern="1200" dirty="0" smtClean="0">
                          <a:effectLst/>
                          <a:latin typeface="微软雅黑" panose="020B0503020204020204" pitchFamily="34" charset="-122"/>
                          <a:ea typeface="微软雅黑" panose="020B0503020204020204" pitchFamily="34" charset="-122"/>
                        </a:rPr>
                        <a:t>80%</a:t>
                      </a:r>
                      <a:r>
                        <a:rPr lang="zh-CN" altLang="zh-CN" sz="1600" kern="1200" dirty="0" smtClean="0">
                          <a:effectLst/>
                          <a:latin typeface="微软雅黑" panose="020B0503020204020204" pitchFamily="34" charset="-122"/>
                          <a:ea typeface="微软雅黑" panose="020B0503020204020204" pitchFamily="34" charset="-122"/>
                        </a:rPr>
                        <a:t>及其以上测点实测值小于等于规范规定值</a:t>
                      </a:r>
                      <a:r>
                        <a:rPr lang="en-US" altLang="zh-CN" sz="1600" kern="1200" dirty="0" smtClean="0">
                          <a:effectLst/>
                          <a:latin typeface="微软雅黑" panose="020B0503020204020204" pitchFamily="34" charset="-122"/>
                          <a:ea typeface="微软雅黑" panose="020B0503020204020204" pitchFamily="34" charset="-122"/>
                        </a:rPr>
                        <a:t>0.8</a:t>
                      </a:r>
                      <a:r>
                        <a:rPr lang="zh-CN" altLang="zh-CN" sz="1600" kern="1200" dirty="0" smtClean="0">
                          <a:effectLst/>
                          <a:latin typeface="微软雅黑" panose="020B0503020204020204" pitchFamily="34" charset="-122"/>
                          <a:ea typeface="微软雅黑" panose="020B0503020204020204" pitchFamily="34" charset="-122"/>
                        </a:rPr>
                        <a:t>倍的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latin typeface="微软雅黑" panose="020B0503020204020204" pitchFamily="34" charset="-122"/>
                          <a:ea typeface="微软雅黑" panose="020B0503020204020204" pitchFamily="34" charset="-122"/>
                        </a:rPr>
                        <a:t>各测点实测值均达到规范规定值，或经处理后满足设计要求</a:t>
                      </a:r>
                      <a:r>
                        <a:rPr lang="zh-CN" altLang="en-US" sz="1600" kern="1200" dirty="0" smtClean="0">
                          <a:effectLst/>
                          <a:latin typeface="微软雅黑" panose="020B0503020204020204" pitchFamily="34" charset="-122"/>
                          <a:ea typeface="微软雅黑" panose="020B0503020204020204" pitchFamily="34" charset="-122"/>
                        </a:rPr>
                        <a:t>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5520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solidFill>
                            <a:srgbClr val="FF0000"/>
                          </a:solidFill>
                          <a:effectLst/>
                          <a:latin typeface="微软雅黑" panose="020B0503020204020204" pitchFamily="34" charset="-122"/>
                          <a:ea typeface="微软雅黑" panose="020B0503020204020204" pitchFamily="34" charset="-122"/>
                        </a:rPr>
                        <a:t>评价项目双向限值</a:t>
                      </a:r>
                      <a:endParaRPr lang="zh-CN" altLang="en-US" sz="1600" dirty="0">
                        <a:solidFill>
                          <a:srgbClr val="FF0000"/>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latin typeface="微软雅黑" panose="020B0503020204020204" pitchFamily="34" charset="-122"/>
                          <a:ea typeface="微软雅黑" panose="020B0503020204020204" pitchFamily="34" charset="-122"/>
                        </a:rPr>
                        <a:t>各测点实测值均能满足规范规定值，</a:t>
                      </a:r>
                      <a:r>
                        <a:rPr lang="en-US" altLang="zh-CN" sz="1600" kern="1200" dirty="0" smtClean="0">
                          <a:effectLst/>
                          <a:latin typeface="微软雅黑" panose="020B0503020204020204" pitchFamily="34" charset="-122"/>
                          <a:ea typeface="微软雅黑" panose="020B0503020204020204" pitchFamily="34" charset="-122"/>
                        </a:rPr>
                        <a:t>50%</a:t>
                      </a:r>
                      <a:r>
                        <a:rPr lang="zh-CN" altLang="zh-CN" sz="1600" kern="1200" dirty="0" smtClean="0">
                          <a:effectLst/>
                          <a:latin typeface="微软雅黑" panose="020B0503020204020204" pitchFamily="34" charset="-122"/>
                          <a:ea typeface="微软雅黑" panose="020B0503020204020204" pitchFamily="34" charset="-122"/>
                        </a:rPr>
                        <a:t>及其以上测点实测值接近限值中间值的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latin typeface="微软雅黑" panose="020B0503020204020204" pitchFamily="34" charset="-122"/>
                          <a:ea typeface="微软雅黑" panose="020B0503020204020204" pitchFamily="34" charset="-122"/>
                        </a:rPr>
                        <a:t>各测点实测值均能满足规范规定限值范围的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5771">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solidFill>
                            <a:srgbClr val="FF0000"/>
                          </a:solidFill>
                          <a:effectLst/>
                          <a:latin typeface="微软雅黑" panose="020B0503020204020204" pitchFamily="34" charset="-122"/>
                          <a:ea typeface="微软雅黑" panose="020B0503020204020204" pitchFamily="34" charset="-122"/>
                        </a:rPr>
                        <a:t>评价项目单向限值</a:t>
                      </a:r>
                      <a:endParaRPr lang="zh-CN" altLang="en-US" sz="1600" dirty="0">
                        <a:solidFill>
                          <a:srgbClr val="FF0000"/>
                        </a:solidFill>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latin typeface="微软雅黑" panose="020B0503020204020204" pitchFamily="34" charset="-122"/>
                          <a:ea typeface="微软雅黑" panose="020B0503020204020204" pitchFamily="34" charset="-122"/>
                        </a:rPr>
                        <a:t>各测点实测值均能满足规范规定值的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25000"/>
                        </a:lnSpc>
                      </a:pPr>
                      <a:r>
                        <a:rPr lang="zh-CN" altLang="zh-CN" sz="1600" kern="1200" dirty="0" smtClean="0">
                          <a:effectLst/>
                          <a:latin typeface="微软雅黑" panose="020B0503020204020204" pitchFamily="34" charset="-122"/>
                          <a:ea typeface="微软雅黑" panose="020B0503020204020204" pitchFamily="34" charset="-122"/>
                        </a:rPr>
                        <a:t>凡有测点经过处理后达到规范规定的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3"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31" name="矩形 30"/>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p>
        </p:txBody>
      </p:sp>
    </p:spTree>
    <p:extLst>
      <p:ext uri="{BB962C8B-B14F-4D97-AF65-F5344CB8AC3E}">
        <p14:creationId xmlns:p14="http://schemas.microsoft.com/office/powerpoint/2010/main" val="42912645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文本框 10"/>
          <p:cNvSpPr txBox="1"/>
          <p:nvPr/>
        </p:nvSpPr>
        <p:spPr>
          <a:xfrm>
            <a:off x="373198" y="1916832"/>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3.2.1</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单项工程和焊接专项工程</a:t>
            </a:r>
          </a:p>
        </p:txBody>
      </p:sp>
      <p:graphicFrame>
        <p:nvGraphicFramePr>
          <p:cNvPr id="23" name="表格 22"/>
          <p:cNvGraphicFramePr>
            <a:graphicFrameLocks noGrp="1"/>
          </p:cNvGraphicFramePr>
          <p:nvPr>
            <p:extLst>
              <p:ext uri="{D42A27DB-BD31-4B8C-83A1-F6EECF244321}">
                <p14:modId xmlns:p14="http://schemas.microsoft.com/office/powerpoint/2010/main" val="1625940292"/>
              </p:ext>
            </p:extLst>
          </p:nvPr>
        </p:nvGraphicFramePr>
        <p:xfrm>
          <a:off x="395536" y="2986078"/>
          <a:ext cx="8496945" cy="3718200"/>
        </p:xfrm>
        <a:graphic>
          <a:graphicData uri="http://schemas.openxmlformats.org/drawingml/2006/table">
            <a:tbl>
              <a:tblPr firstRow="1" bandRow="1">
                <a:tableStyleId>{1FECB4D8-DB02-4DC6-A0A2-4F2EBAE1DC90}</a:tableStyleId>
              </a:tblPr>
              <a:tblGrid>
                <a:gridCol w="1944216"/>
                <a:gridCol w="3600400"/>
                <a:gridCol w="2952329"/>
              </a:tblGrid>
              <a:tr h="425198">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CN" altLang="en-US" sz="1800" dirty="0" smtClean="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3382">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solidFill>
                            <a:srgbClr val="FF0000"/>
                          </a:solidFill>
                          <a:effectLst/>
                          <a:latin typeface="微软雅黑" panose="020B0503020204020204" pitchFamily="34" charset="-122"/>
                          <a:ea typeface="微软雅黑" panose="020B0503020204020204" pitchFamily="34" charset="-122"/>
                          <a:cs typeface=""/>
                        </a:rPr>
                        <a:t>评价项目允许偏差</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各测点实测值均达到规范规定值，</a:t>
                      </a:r>
                      <a:r>
                        <a:rPr lang="en-US" altLang="zh-CN" sz="1600" kern="1200" dirty="0" smtClean="0">
                          <a:solidFill>
                            <a:schemeClr val="dk1"/>
                          </a:solidFill>
                          <a:effectLst/>
                          <a:latin typeface="微软雅黑" panose="020B0503020204020204" pitchFamily="34" charset="-122"/>
                          <a:ea typeface="微软雅黑" panose="020B0503020204020204" pitchFamily="34" charset="-122"/>
                          <a:cs typeface=""/>
                        </a:rPr>
                        <a:t>80%</a:t>
                      </a: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及其以上测点实测值小于等于规范规定值</a:t>
                      </a:r>
                      <a:r>
                        <a:rPr lang="en-US" altLang="zh-CN" sz="1600" kern="1200" dirty="0" smtClean="0">
                          <a:solidFill>
                            <a:schemeClr val="dk1"/>
                          </a:solidFill>
                          <a:effectLst/>
                          <a:latin typeface="微软雅黑" panose="020B0503020204020204" pitchFamily="34" charset="-122"/>
                          <a:ea typeface="微软雅黑" panose="020B0503020204020204" pitchFamily="34" charset="-122"/>
                          <a:cs typeface=""/>
                        </a:rPr>
                        <a:t>0.8</a:t>
                      </a: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倍的</a:t>
                      </a:r>
                      <a:r>
                        <a:rPr lang="zh-CN" altLang="en-US" sz="1600" kern="1200" dirty="0" smtClean="0">
                          <a:solidFill>
                            <a:schemeClr val="dk1"/>
                          </a:solidFill>
                          <a:effectLst/>
                          <a:latin typeface="微软雅黑" panose="020B0503020204020204" pitchFamily="34" charset="-122"/>
                          <a:ea typeface="微软雅黑" panose="020B0503020204020204" pitchFamily="34" charset="-122"/>
                          <a:cs typeface=""/>
                        </a:rPr>
                        <a:t>。</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各测点实测值均达到规范规定值，或经处理后满足设计要求</a:t>
                      </a:r>
                      <a:r>
                        <a:rPr lang="zh-CN" altLang="en-US" sz="1600" kern="1200" dirty="0" smtClean="0">
                          <a:solidFill>
                            <a:schemeClr val="dk1"/>
                          </a:solidFill>
                          <a:effectLst/>
                          <a:latin typeface="微软雅黑" panose="020B0503020204020204" pitchFamily="34" charset="-122"/>
                          <a:ea typeface="微软雅黑" panose="020B0503020204020204" pitchFamily="34" charset="-122"/>
                          <a:cs typeface=""/>
                        </a:rPr>
                        <a:t>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3382">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solidFill>
                            <a:srgbClr val="FF0000"/>
                          </a:solidFill>
                          <a:effectLst/>
                          <a:latin typeface="微软雅黑" panose="020B0503020204020204" pitchFamily="34" charset="-122"/>
                          <a:ea typeface="微软雅黑" panose="020B0503020204020204" pitchFamily="34" charset="-122"/>
                          <a:cs typeface=""/>
                        </a:rPr>
                        <a:t>评价项目双向限值</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各测点实测值均能满足规范规定值，</a:t>
                      </a:r>
                      <a:r>
                        <a:rPr lang="en-US" altLang="zh-CN" sz="1600" kern="1200" dirty="0" smtClean="0">
                          <a:solidFill>
                            <a:schemeClr val="dk1"/>
                          </a:solidFill>
                          <a:effectLst/>
                          <a:latin typeface="微软雅黑" panose="020B0503020204020204" pitchFamily="34" charset="-122"/>
                          <a:ea typeface="微软雅黑" panose="020B0503020204020204" pitchFamily="34" charset="-122"/>
                          <a:cs typeface=""/>
                        </a:rPr>
                        <a:t>50%</a:t>
                      </a: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及其以上测点实测值接近限值中间值的</a:t>
                      </a:r>
                      <a:r>
                        <a:rPr lang="zh-CN" altLang="en-US" sz="1600" kern="1200" dirty="0" smtClean="0">
                          <a:solidFill>
                            <a:schemeClr val="dk1"/>
                          </a:solidFill>
                          <a:effectLst/>
                          <a:latin typeface="微软雅黑" panose="020B0503020204020204" pitchFamily="34" charset="-122"/>
                          <a:ea typeface="微软雅黑" panose="020B0503020204020204" pitchFamily="34" charset="-122"/>
                          <a:cs typeface=""/>
                        </a:rPr>
                        <a:t>。</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各测点实测值均能满足规范规定限值范围的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113">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solidFill>
                            <a:srgbClr val="FF0000"/>
                          </a:solidFill>
                          <a:effectLst/>
                          <a:latin typeface="微软雅黑" panose="020B0503020204020204" pitchFamily="34" charset="-122"/>
                          <a:ea typeface="微软雅黑" panose="020B0503020204020204" pitchFamily="34" charset="-122"/>
                          <a:cs typeface=""/>
                        </a:rPr>
                        <a:t>评价项目单向限值</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各测点实测值均能满足规范规定值的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25000"/>
                        </a:lnSpc>
                      </a:pPr>
                      <a:r>
                        <a:rPr lang="zh-CN" altLang="zh-CN" sz="1600" kern="1200" dirty="0" smtClean="0">
                          <a:solidFill>
                            <a:schemeClr val="dk1"/>
                          </a:solidFill>
                          <a:effectLst/>
                          <a:latin typeface="微软雅黑" panose="020B0503020204020204" pitchFamily="34" charset="-122"/>
                          <a:ea typeface="微软雅黑" panose="020B0503020204020204" pitchFamily="34" charset="-122"/>
                          <a:cs typeface=""/>
                        </a:rPr>
                        <a:t>凡有测点经过处理后达到规范规定的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5198">
                <a:tc gridSpan="3">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800" kern="1200" dirty="0" smtClean="0">
                          <a:effectLst/>
                          <a:latin typeface="微软雅黑" panose="020B0503020204020204" pitchFamily="34" charset="-122"/>
                          <a:ea typeface="微软雅黑" panose="020B0503020204020204" pitchFamily="34" charset="-122"/>
                        </a:rPr>
                        <a:t>当允许偏差、限值两者都有时，取较低档项的判定值</a:t>
                      </a:r>
                      <a:r>
                        <a:rPr lang="zh-CN" altLang="en-US" sz="1800" kern="1200" dirty="0" smtClean="0">
                          <a:effectLst/>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400" kern="1200" dirty="0">
                        <a:solidFill>
                          <a:schemeClr val="dk1"/>
                        </a:solidFill>
                        <a:effectLst/>
                        <a:latin typeface="+mn-lt"/>
                        <a:ea typeface="+mn-ea"/>
                        <a:cs typeface="+mn-cs"/>
                      </a:endParaRPr>
                    </a:p>
                  </a:txBody>
                  <a:tcPr/>
                </a:tc>
                <a:tc hMerge="1">
                  <a:txBody>
                    <a:bodyPr/>
                    <a:lstStyle/>
                    <a:p>
                      <a:endParaRPr lang="zh-CN" altLang="en-US" sz="1400" kern="1200" dirty="0">
                        <a:solidFill>
                          <a:schemeClr val="dk1"/>
                        </a:solidFill>
                        <a:effectLst/>
                        <a:latin typeface="+mn-lt"/>
                        <a:ea typeface="+mn-ea"/>
                        <a:cs typeface="+mn-cs"/>
                      </a:endParaRPr>
                    </a:p>
                  </a:txBody>
                  <a:tcPr/>
                </a:tc>
              </a:tr>
            </a:tbl>
          </a:graphicData>
        </a:graphic>
      </p:graphicFrame>
      <p:sp>
        <p:nvSpPr>
          <p:cNvPr id="21"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2"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p>
        </p:txBody>
      </p:sp>
      <p:sp>
        <p:nvSpPr>
          <p:cNvPr id="31" name="矩形 3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algn="ctr" fontAlgn="auto">
              <a:spcBef>
                <a:spcPts val="0"/>
              </a:spcBef>
              <a:spcAft>
                <a:spcPts val="0"/>
              </a:spcAft>
              <a:defRPr/>
            </a:pPr>
            <a:r>
              <a:rPr lang="zh-CN" altLang="zh-CN" kern="0" dirty="0" smtClean="0">
                <a:latin typeface="微软雅黑" panose="020B0503020204020204" pitchFamily="34" charset="-122"/>
                <a:ea typeface="微软雅黑" panose="020B0503020204020204" pitchFamily="34" charset="-122"/>
              </a:rPr>
              <a:t>允许</a:t>
            </a:r>
            <a:r>
              <a:rPr lang="zh-CN" altLang="zh-CN" kern="0" dirty="0">
                <a:latin typeface="微软雅黑" panose="020B0503020204020204" pitchFamily="34" charset="-122"/>
                <a:ea typeface="微软雅黑" panose="020B0503020204020204" pitchFamily="34" charset="-122"/>
              </a:rPr>
              <a:t>偏差评价</a:t>
            </a:r>
            <a:r>
              <a:rPr lang="zh-CN" altLang="zh-CN" kern="0" dirty="0" smtClean="0">
                <a:latin typeface="微软雅黑" panose="020B0503020204020204" pitchFamily="34" charset="-122"/>
                <a:ea typeface="微软雅黑" panose="020B0503020204020204" pitchFamily="34" charset="-122"/>
              </a:rPr>
              <a:t>方法</a:t>
            </a:r>
            <a:endParaRPr lang="zh-CN" altLang="en-US" kern="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19847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文本框 10"/>
          <p:cNvSpPr txBox="1"/>
          <p:nvPr/>
        </p:nvSpPr>
        <p:spPr>
          <a:xfrm>
            <a:off x="373198" y="1916832"/>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Arial"/>
                <a:ea typeface="SimHei"/>
              </a:rPr>
              <a:t>3.2.1</a:t>
            </a:r>
            <a:r>
              <a:rPr kumimoji="0" lang="zh-CN" altLang="en-US" sz="1800" b="0" i="0" u="none" strike="noStrike" kern="0" cap="none" spc="0" normalizeH="0" baseline="0" noProof="0" dirty="0" smtClean="0">
                <a:ln>
                  <a:noFill/>
                </a:ln>
                <a:effectLst/>
                <a:uLnTx/>
                <a:uFillTx/>
                <a:latin typeface="Arial"/>
                <a:ea typeface="SimHei"/>
              </a:rPr>
              <a:t>单项工程和焊接专项工程</a:t>
            </a:r>
          </a:p>
        </p:txBody>
      </p:sp>
      <p:graphicFrame>
        <p:nvGraphicFramePr>
          <p:cNvPr id="22" name="表格 21"/>
          <p:cNvGraphicFramePr>
            <a:graphicFrameLocks noGrp="1"/>
          </p:cNvGraphicFramePr>
          <p:nvPr>
            <p:extLst>
              <p:ext uri="{D42A27DB-BD31-4B8C-83A1-F6EECF244321}">
                <p14:modId xmlns:p14="http://schemas.microsoft.com/office/powerpoint/2010/main" val="3241790683"/>
              </p:ext>
            </p:extLst>
          </p:nvPr>
        </p:nvGraphicFramePr>
        <p:xfrm>
          <a:off x="407173" y="3140968"/>
          <a:ext cx="8299326" cy="3040303"/>
        </p:xfrm>
        <a:graphic>
          <a:graphicData uri="http://schemas.openxmlformats.org/drawingml/2006/table">
            <a:tbl>
              <a:tblPr firstRow="1" bandRow="1">
                <a:tableStyleId>{1FECB4D8-DB02-4DC6-A0A2-4F2EBAE1DC90}</a:tableStyleId>
              </a:tblPr>
              <a:tblGrid>
                <a:gridCol w="4149663"/>
                <a:gridCol w="4149663"/>
              </a:tblGrid>
              <a:tr h="448017">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2824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zh-CN" sz="1600" kern="1200" dirty="0" smtClean="0">
                          <a:effectLst/>
                          <a:latin typeface="微软雅黑" panose="020B0503020204020204" pitchFamily="34" charset="-122"/>
                          <a:ea typeface="微软雅黑" panose="020B0503020204020204" pitchFamily="34" charset="-122"/>
                        </a:rPr>
                        <a:t>材料、设备质量证明文件、进场验收记录、施工记录、试验记录等资料完整、数据齐全，真实、有效、内容填写正确，分类整理规范，审签手续完备并能满足设计及规范要求的</a:t>
                      </a:r>
                      <a:endParaRPr lang="zh-CN" altLang="en-US" sz="12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微软雅黑" panose="020B0503020204020204" pitchFamily="34" charset="-122"/>
                          <a:ea typeface="微软雅黑" panose="020B0503020204020204" pitchFamily="34" charset="-122"/>
                        </a:rPr>
                        <a:t>资料完整、数据比较齐全，真实、有效，整理比较规范，审签手续比较完整并能满足设计及规范要求的</a:t>
                      </a:r>
                      <a:endParaRPr lang="zh-CN" altLang="en-US" sz="12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4039">
                <a:tc gridSpan="2">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effectLst/>
                          <a:latin typeface="微软雅黑" panose="020B0503020204020204" pitchFamily="34" charset="-122"/>
                          <a:ea typeface="微软雅黑" panose="020B0503020204020204" pitchFamily="34" charset="-122"/>
                        </a:rPr>
                        <a:t>核查工程质量验收资料并辅以现场观察。</a:t>
                      </a:r>
                      <a:endParaRPr lang="zh-CN" altLang="en-US" sz="16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400" kern="1200" dirty="0">
                        <a:solidFill>
                          <a:schemeClr val="dk1"/>
                        </a:solidFill>
                        <a:effectLst/>
                        <a:latin typeface="+mn-lt"/>
                        <a:ea typeface="+mn-ea"/>
                        <a:cs typeface="+mn-cs"/>
                      </a:endParaRPr>
                    </a:p>
                  </a:txBody>
                  <a:tcPr/>
                </a:tc>
              </a:tr>
            </a:tbl>
          </a:graphicData>
        </a:graphic>
      </p:graphicFrame>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3"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p>
        </p:txBody>
      </p:sp>
      <p:sp>
        <p:nvSpPr>
          <p:cNvPr id="31" name="矩形 3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smtClean="0">
                <a:latin typeface="微软雅黑" panose="020B0503020204020204" pitchFamily="34" charset="-122"/>
                <a:ea typeface="微软雅黑" panose="020B0503020204020204" pitchFamily="34" charset="-122"/>
              </a:rPr>
              <a:t>质量</a:t>
            </a:r>
            <a:r>
              <a:rPr lang="zh-CN" altLang="zh-CN" kern="0" dirty="0">
                <a:latin typeface="微软雅黑" panose="020B0503020204020204" pitchFamily="34" charset="-122"/>
                <a:ea typeface="微软雅黑" panose="020B0503020204020204" pitchFamily="34" charset="-122"/>
              </a:rPr>
              <a:t>记录评价</a:t>
            </a:r>
            <a:r>
              <a:rPr lang="zh-CN" altLang="zh-CN" kern="0" dirty="0" smtClean="0">
                <a:latin typeface="微软雅黑" panose="020B0503020204020204" pitchFamily="34" charset="-122"/>
                <a:ea typeface="微软雅黑" panose="020B0503020204020204" pitchFamily="34" charset="-122"/>
              </a:rPr>
              <a:t>方法</a:t>
            </a:r>
            <a:endParaRPr lang="zh-CN" altLang="en-US" kern="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12172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18" name="文本框 10"/>
          <p:cNvSpPr txBox="1"/>
          <p:nvPr/>
        </p:nvSpPr>
        <p:spPr>
          <a:xfrm>
            <a:off x="373198" y="1916832"/>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3.2.1</a:t>
            </a:r>
            <a:r>
              <a:rPr kumimoji="0" lang="zh-CN" altLang="en-US" sz="1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单项工程和焊接专项工程</a:t>
            </a:r>
          </a:p>
        </p:txBody>
      </p:sp>
      <p:graphicFrame>
        <p:nvGraphicFramePr>
          <p:cNvPr id="23" name="表格 22"/>
          <p:cNvGraphicFramePr>
            <a:graphicFrameLocks noGrp="1"/>
          </p:cNvGraphicFramePr>
          <p:nvPr>
            <p:extLst>
              <p:ext uri="{D42A27DB-BD31-4B8C-83A1-F6EECF244321}">
                <p14:modId xmlns:p14="http://schemas.microsoft.com/office/powerpoint/2010/main" val="1439077325"/>
              </p:ext>
            </p:extLst>
          </p:nvPr>
        </p:nvGraphicFramePr>
        <p:xfrm>
          <a:off x="285091" y="3068960"/>
          <a:ext cx="8679396" cy="2776407"/>
        </p:xfrm>
        <a:graphic>
          <a:graphicData uri="http://schemas.openxmlformats.org/drawingml/2006/table">
            <a:tbl>
              <a:tblPr firstRow="1" bandRow="1">
                <a:tableStyleId>{1FECB4D8-DB02-4DC6-A0A2-4F2EBAE1DC90}</a:tableStyleId>
              </a:tblPr>
              <a:tblGrid>
                <a:gridCol w="4339698"/>
                <a:gridCol w="4339698"/>
              </a:tblGrid>
              <a:tr h="544159">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808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l" defTabSz="914400" rtl="0" eaLnBrk="1" fontAlgn="auto" latinLnBrk="0" hangingPunct="1">
                        <a:lnSpc>
                          <a:spcPct val="150000"/>
                        </a:lnSpc>
                        <a:spcBef>
                          <a:spcPts val="0"/>
                        </a:spcBef>
                        <a:spcAft>
                          <a:spcPts val="0"/>
                        </a:spcAft>
                        <a:buClrTx/>
                        <a:buSzTx/>
                        <a:buFontTx/>
                        <a:buNone/>
                        <a:tabLst/>
                        <a:defRPr/>
                      </a:pPr>
                      <a:r>
                        <a:rPr lang="zh-CN" altLang="zh-CN" sz="1600" kern="1200" dirty="0" smtClean="0">
                          <a:effectLst/>
                          <a:latin typeface="微软雅黑" panose="020B0503020204020204" pitchFamily="34" charset="-122"/>
                          <a:ea typeface="微软雅黑" panose="020B0503020204020204" pitchFamily="34" charset="-122"/>
                        </a:rPr>
                        <a:t>每个评价项目以随机抽取的检查点按</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好</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一般</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给出评价。项目检查点</a:t>
                      </a:r>
                      <a:r>
                        <a:rPr lang="en-US" altLang="zh-CN" sz="1600" kern="1200" dirty="0" smtClean="0">
                          <a:effectLst/>
                          <a:latin typeface="微软雅黑" panose="020B0503020204020204" pitchFamily="34" charset="-122"/>
                          <a:ea typeface="微软雅黑" panose="020B0503020204020204" pitchFamily="34" charset="-122"/>
                        </a:rPr>
                        <a:t>90% </a:t>
                      </a:r>
                      <a:r>
                        <a:rPr lang="zh-CN" altLang="zh-CN" sz="1600" kern="1200" dirty="0" smtClean="0">
                          <a:effectLst/>
                          <a:latin typeface="微软雅黑" panose="020B0503020204020204" pitchFamily="34" charset="-122"/>
                          <a:ea typeface="微软雅黑" panose="020B0503020204020204" pitchFamily="34" charset="-122"/>
                        </a:rPr>
                        <a:t>及其以上达到</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好</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，其余检查点达到</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一般</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微软雅黑" panose="020B0503020204020204" pitchFamily="34" charset="-122"/>
                          <a:ea typeface="微软雅黑" panose="020B0503020204020204" pitchFamily="34" charset="-122"/>
                        </a:rPr>
                        <a:t>项目检查点</a:t>
                      </a:r>
                      <a:r>
                        <a:rPr lang="en-US" altLang="zh-CN" sz="1600" kern="1200" dirty="0" smtClean="0">
                          <a:effectLst/>
                          <a:latin typeface="微软雅黑" panose="020B0503020204020204" pitchFamily="34" charset="-122"/>
                          <a:ea typeface="微软雅黑" panose="020B0503020204020204" pitchFamily="34" charset="-122"/>
                        </a:rPr>
                        <a:t>80%</a:t>
                      </a:r>
                      <a:r>
                        <a:rPr lang="zh-CN" altLang="zh-CN" sz="1600" kern="1200" dirty="0" smtClean="0">
                          <a:effectLst/>
                          <a:latin typeface="微软雅黑" panose="020B0503020204020204" pitchFamily="34" charset="-122"/>
                          <a:ea typeface="微软雅黑" panose="020B0503020204020204" pitchFamily="34" charset="-122"/>
                        </a:rPr>
                        <a:t>及其以上达到</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好</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，但不足</a:t>
                      </a:r>
                      <a:r>
                        <a:rPr lang="en-US" altLang="zh-CN" sz="1600" kern="1200" dirty="0" smtClean="0">
                          <a:effectLst/>
                          <a:latin typeface="微软雅黑" panose="020B0503020204020204" pitchFamily="34" charset="-122"/>
                          <a:ea typeface="微软雅黑" panose="020B0503020204020204" pitchFamily="34" charset="-122"/>
                        </a:rPr>
                        <a:t>90% </a:t>
                      </a:r>
                      <a:r>
                        <a:rPr lang="zh-CN" altLang="zh-CN" sz="1600" kern="1200" dirty="0" smtClean="0">
                          <a:effectLst/>
                          <a:latin typeface="微软雅黑" panose="020B0503020204020204" pitchFamily="34" charset="-122"/>
                          <a:ea typeface="微软雅黑" panose="020B0503020204020204" pitchFamily="34" charset="-122"/>
                        </a:rPr>
                        <a:t>，其余检查点达到</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一般</a:t>
                      </a:r>
                      <a:r>
                        <a:rPr lang="en-US" altLang="zh-CN" sz="1600" kern="1200" dirty="0" smtClean="0">
                          <a:effectLst/>
                          <a:latin typeface="微软雅黑" panose="020B0503020204020204" pitchFamily="34" charset="-122"/>
                          <a:ea typeface="微软雅黑" panose="020B0503020204020204" pitchFamily="34" charset="-122"/>
                        </a:rPr>
                        <a:t>”</a:t>
                      </a:r>
                      <a:r>
                        <a:rPr lang="zh-CN" altLang="zh-CN" sz="1600" kern="1200" dirty="0" smtClean="0">
                          <a:effectLst/>
                          <a:latin typeface="微软雅黑" panose="020B0503020204020204" pitchFamily="34" charset="-122"/>
                          <a:ea typeface="微软雅黑" panose="020B0503020204020204" pitchFamily="34" charset="-122"/>
                        </a:rPr>
                        <a:t>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4159">
                <a:tc gridSpan="2">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微软雅黑" panose="020B0503020204020204" pitchFamily="34" charset="-122"/>
                          <a:ea typeface="微软雅黑" panose="020B0503020204020204" pitchFamily="34" charset="-122"/>
                        </a:rPr>
                        <a:t>核查工程质量验收资料并辅以现场观察。</a:t>
                      </a:r>
                      <a:endParaRPr lang="zh-CN" altLang="en-US" sz="1600"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sz="1400" kern="1200" dirty="0">
                        <a:solidFill>
                          <a:schemeClr val="dk1"/>
                        </a:solidFill>
                        <a:effectLst/>
                        <a:latin typeface="+mn-lt"/>
                        <a:ea typeface="+mn-ea"/>
                        <a:cs typeface="+mn-cs"/>
                      </a:endParaRPr>
                    </a:p>
                  </a:txBody>
                  <a:tcPr/>
                </a:tc>
              </a:tr>
            </a:tbl>
          </a:graphicData>
        </a:graphic>
      </p:graphicFrame>
      <p:sp>
        <p:nvSpPr>
          <p:cNvPr id="21"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2" name="îṥlïḓê"/>
          <p:cNvGrpSpPr/>
          <p:nvPr/>
        </p:nvGrpSpPr>
        <p:grpSpPr>
          <a:xfrm>
            <a:off x="132221" y="692696"/>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p>
        </p:txBody>
      </p:sp>
      <p:sp>
        <p:nvSpPr>
          <p:cNvPr id="31" name="矩形 30"/>
          <p:cNvSpPr/>
          <p:nvPr/>
        </p:nvSpPr>
        <p:spPr>
          <a:xfrm>
            <a:off x="2915816" y="2420888"/>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latin typeface="微软雅黑" panose="020B0503020204020204" pitchFamily="34" charset="-122"/>
                <a:ea typeface="微软雅黑" panose="020B0503020204020204" pitchFamily="34" charset="-122"/>
              </a:rPr>
              <a:t>观感质量评价方法</a:t>
            </a:r>
            <a:endParaRPr lang="zh-CN" altLang="en-US" kern="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43258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1" name="文本框 10"/>
          <p:cNvSpPr txBox="1"/>
          <p:nvPr/>
        </p:nvSpPr>
        <p:spPr>
          <a:xfrm>
            <a:off x="382819" y="1799779"/>
            <a:ext cx="3573090"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3.2.2</a:t>
            </a:r>
            <a:r>
              <a:rPr kumimoji="0" lang="zh-CN"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专项工程质量评价</a:t>
            </a:r>
            <a:endParaRPr kumimoji="0" lang="en-US"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graphicFrame>
        <p:nvGraphicFramePr>
          <p:cNvPr id="24" name="表格 23"/>
          <p:cNvGraphicFramePr>
            <a:graphicFrameLocks noGrp="1"/>
          </p:cNvGraphicFramePr>
          <p:nvPr>
            <p:extLst>
              <p:ext uri="{D42A27DB-BD31-4B8C-83A1-F6EECF244321}">
                <p14:modId xmlns:p14="http://schemas.microsoft.com/office/powerpoint/2010/main" val="2787214589"/>
              </p:ext>
            </p:extLst>
          </p:nvPr>
        </p:nvGraphicFramePr>
        <p:xfrm>
          <a:off x="251520" y="2852936"/>
          <a:ext cx="8712968" cy="3853379"/>
        </p:xfrm>
        <a:graphic>
          <a:graphicData uri="http://schemas.openxmlformats.org/drawingml/2006/table">
            <a:tbl>
              <a:tblPr firstRow="1" bandRow="1">
                <a:tableStyleId>{1FECB4D8-DB02-4DC6-A0A2-4F2EBAE1DC90}</a:tableStyleId>
              </a:tblPr>
              <a:tblGrid>
                <a:gridCol w="2091113"/>
                <a:gridCol w="3049539"/>
                <a:gridCol w="3572316"/>
              </a:tblGrid>
              <a:tr h="378659">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endParaRPr lang="zh-CN" altLang="en-US"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89293">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latin typeface="微软雅黑" panose="020B0503020204020204" pitchFamily="34" charset="-122"/>
                          <a:ea typeface="微软雅黑" panose="020B0503020204020204" pitchFamily="34" charset="-122"/>
                          <a:cs typeface=""/>
                        </a:rPr>
                        <a:t>穹顶吊装阶段、冷态功能试验阶段</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latin typeface="微软雅黑" panose="020B0503020204020204" pitchFamily="34" charset="-122"/>
                          <a:ea typeface="微软雅黑" panose="020B0503020204020204" pitchFamily="34" charset="-122"/>
                        </a:rPr>
                        <a:t>各项指标达到考核值及相关规定，试验条件符合规定，试验报告及签证齐全、规范的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微软雅黑" panose="020B0503020204020204" pitchFamily="34" charset="-122"/>
                          <a:ea typeface="微软雅黑" panose="020B0503020204020204" pitchFamily="34" charset="-122"/>
                        </a:rPr>
                        <a:t>各项指标</a:t>
                      </a:r>
                      <a:r>
                        <a:rPr lang="en-US" altLang="zh-CN" sz="1600" kern="1200" dirty="0" smtClean="0">
                          <a:effectLst/>
                          <a:latin typeface="微软雅黑" panose="020B0503020204020204" pitchFamily="34" charset="-122"/>
                          <a:ea typeface="微软雅黑" panose="020B0503020204020204" pitchFamily="34" charset="-122"/>
                        </a:rPr>
                        <a:t>70%</a:t>
                      </a:r>
                      <a:r>
                        <a:rPr lang="zh-CN" altLang="zh-CN" sz="1600" kern="1200" dirty="0" smtClean="0">
                          <a:effectLst/>
                          <a:latin typeface="微软雅黑" panose="020B0503020204020204" pitchFamily="34" charset="-122"/>
                          <a:ea typeface="微软雅黑" panose="020B0503020204020204" pitchFamily="34" charset="-122"/>
                        </a:rPr>
                        <a:t>及以上达到考核值及相关规定，试验报告及签证基本齐全、规范的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36237">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latin typeface="微软雅黑" panose="020B0503020204020204" pitchFamily="34" charset="-122"/>
                          <a:ea typeface="微软雅黑" panose="020B0503020204020204" pitchFamily="34" charset="-122"/>
                          <a:cs typeface=""/>
                        </a:rPr>
                        <a:t>商运一年后</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微软雅黑" panose="020B0503020204020204" pitchFamily="34" charset="-122"/>
                          <a:ea typeface="微软雅黑" panose="020B0503020204020204" pitchFamily="34" charset="-122"/>
                        </a:rPr>
                        <a:t>综合查验各台机组各项指标达到考核值及相关规定，试验条件符合规定，试验过程、试验报告及签证齐全、规范的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微软雅黑" panose="020B0503020204020204" pitchFamily="34" charset="-122"/>
                          <a:ea typeface="微软雅黑" panose="020B0503020204020204" pitchFamily="34" charset="-122"/>
                        </a:rPr>
                        <a:t>综合查验各台机组各项指标，其中主控指标达到考核值及相关规定，试验条件符合规定，试验报告及签证齐全、规范；一般指标</a:t>
                      </a:r>
                      <a:r>
                        <a:rPr lang="en-US" altLang="zh-CN" sz="1600" kern="1200" dirty="0" smtClean="0">
                          <a:effectLst/>
                          <a:latin typeface="微软雅黑" panose="020B0503020204020204" pitchFamily="34" charset="-122"/>
                          <a:ea typeface="微软雅黑" panose="020B0503020204020204" pitchFamily="34" charset="-122"/>
                        </a:rPr>
                        <a:t>70%</a:t>
                      </a:r>
                      <a:r>
                        <a:rPr lang="zh-CN" altLang="zh-CN" sz="1600" kern="1200" dirty="0" smtClean="0">
                          <a:effectLst/>
                          <a:latin typeface="微软雅黑" panose="020B0503020204020204" pitchFamily="34" charset="-122"/>
                          <a:ea typeface="微软雅黑" panose="020B0503020204020204" pitchFamily="34" charset="-122"/>
                        </a:rPr>
                        <a:t>及以上达到考核值及相关规定，试验报告及签证基本齐全、规范的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0"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latin typeface="微软雅黑" panose="020B0503020204020204" pitchFamily="34" charset="-122"/>
              <a:ea typeface="微软雅黑" panose="020B0503020204020204" pitchFamily="34" charset="-122"/>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微软雅黑" panose="020B0503020204020204" pitchFamily="34" charset="-122"/>
                <a:ea typeface="微软雅黑" panose="020B0503020204020204" pitchFamily="34" charset="-122"/>
              </a:rPr>
              <a:t>3.2 </a:t>
            </a:r>
            <a:r>
              <a:rPr lang="zh-CN" altLang="en-US" sz="2400" b="1" kern="0" dirty="0" smtClean="0">
                <a:solidFill>
                  <a:srgbClr val="FFFFFF"/>
                </a:solidFill>
                <a:latin typeface="微软雅黑" panose="020B0503020204020204" pitchFamily="34" charset="-122"/>
                <a:ea typeface="微软雅黑" panose="020B0503020204020204" pitchFamily="34" charset="-122"/>
              </a:rPr>
              <a:t>评价</a:t>
            </a:r>
            <a:r>
              <a:rPr lang="zh-CN" altLang="en-US" sz="2400" b="1" kern="0" dirty="0">
                <a:solidFill>
                  <a:srgbClr val="FFFFFF"/>
                </a:solidFill>
                <a:latin typeface="微软雅黑" panose="020B0503020204020204" pitchFamily="34" charset="-122"/>
                <a:ea typeface="微软雅黑" panose="020B0503020204020204" pitchFamily="34" charset="-122"/>
              </a:rPr>
              <a:t>规则</a:t>
            </a:r>
          </a:p>
        </p:txBody>
      </p:sp>
      <p:sp>
        <p:nvSpPr>
          <p:cNvPr id="31" name="矩形 30"/>
          <p:cNvSpPr/>
          <p:nvPr/>
        </p:nvSpPr>
        <p:spPr>
          <a:xfrm>
            <a:off x="2915816" y="2348880"/>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solidFill>
                  <a:srgbClr val="004A86"/>
                </a:solidFill>
                <a:latin typeface="微软雅黑" panose="020B0503020204020204" pitchFamily="34" charset="-122"/>
                <a:ea typeface="微软雅黑" panose="020B0503020204020204" pitchFamily="34" charset="-122"/>
              </a:rPr>
              <a:t>调试专项工程评价方法</a:t>
            </a:r>
            <a:endParaRPr lang="zh-CN" altLang="en-US" kern="0" dirty="0">
              <a:solidFill>
                <a:srgbClr val="004A8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731022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42801" y="851517"/>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latin typeface="微软雅黑" panose="020B0503020204020204" pitchFamily="34" charset="-122"/>
              <a:ea typeface="微软雅黑" panose="020B0503020204020204" pitchFamily="34" charset="-122"/>
            </a:endParaRPr>
          </a:p>
        </p:txBody>
      </p:sp>
      <p:sp>
        <p:nvSpPr>
          <p:cNvPr id="21" name="文本框 10"/>
          <p:cNvSpPr txBox="1"/>
          <p:nvPr/>
        </p:nvSpPr>
        <p:spPr>
          <a:xfrm>
            <a:off x="373999" y="1816044"/>
            <a:ext cx="2685833"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3.2.2</a:t>
            </a:r>
            <a:r>
              <a:rPr kumimoji="0" lang="zh-CN"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专项工程质量评价</a:t>
            </a:r>
            <a:endParaRPr kumimoji="0" lang="en-US"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graphicFrame>
        <p:nvGraphicFramePr>
          <p:cNvPr id="20" name="表格 19"/>
          <p:cNvGraphicFramePr>
            <a:graphicFrameLocks noGrp="1"/>
          </p:cNvGraphicFramePr>
          <p:nvPr>
            <p:extLst>
              <p:ext uri="{D42A27DB-BD31-4B8C-83A1-F6EECF244321}">
                <p14:modId xmlns:p14="http://schemas.microsoft.com/office/powerpoint/2010/main" val="2009062798"/>
              </p:ext>
            </p:extLst>
          </p:nvPr>
        </p:nvGraphicFramePr>
        <p:xfrm>
          <a:off x="548393" y="3157233"/>
          <a:ext cx="8119243" cy="2952328"/>
        </p:xfrm>
        <a:graphic>
          <a:graphicData uri="http://schemas.openxmlformats.org/drawingml/2006/table">
            <a:tbl>
              <a:tblPr firstRow="1" bandRow="1">
                <a:tableStyleId>{1FECB4D8-DB02-4DC6-A0A2-4F2EBAE1DC90}</a:tableStyleId>
              </a:tblPr>
              <a:tblGrid>
                <a:gridCol w="3739125"/>
                <a:gridCol w="4380118"/>
              </a:tblGrid>
              <a:tr h="519324">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3300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latin typeface="微软雅黑" panose="020B0503020204020204" pitchFamily="34" charset="-122"/>
                          <a:ea typeface="微软雅黑" panose="020B0503020204020204" pitchFamily="34" charset="-122"/>
                        </a:rPr>
                        <a:t>档案管理体系建立健全，档案实施信息化管理，档案管理制度完整全面，符合国家重大项目档案管理规定要求，各类档案按期归档</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微软雅黑" panose="020B0503020204020204" pitchFamily="34" charset="-122"/>
                          <a:ea typeface="微软雅黑" panose="020B0503020204020204" pitchFamily="34" charset="-122"/>
                        </a:rPr>
                        <a:t>档案管理体系建立健全，档案实施信息化管理，档案管理制度基本建立，符合国家重大项目档案管理规定要求，各类档案归档较及时</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2" name="TextBox 3"/>
          <p:cNvSpPr txBox="1">
            <a:spLocks noChangeArrowheads="1"/>
          </p:cNvSpPr>
          <p:nvPr/>
        </p:nvSpPr>
        <p:spPr bwMode="auto">
          <a:xfrm>
            <a:off x="962780" y="708961"/>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anose="020B0503020204020204" pitchFamily="34" charset="-122"/>
                <a:ea typeface="微软雅黑" panose="020B0503020204020204"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3" name="îṥlïḓê"/>
          <p:cNvGrpSpPr/>
          <p:nvPr/>
        </p:nvGrpSpPr>
        <p:grpSpPr>
          <a:xfrm>
            <a:off x="123401" y="708961"/>
            <a:ext cx="839380" cy="792088"/>
            <a:chOff x="1468531" y="1871421"/>
            <a:chExt cx="2080967" cy="1983665"/>
          </a:xfrm>
        </p:grpSpPr>
        <p:sp>
          <p:nvSpPr>
            <p:cNvPr id="24"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sp>
          <p:nvSpPr>
            <p:cNvPr id="25"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微软雅黑" panose="020B0503020204020204" pitchFamily="34" charset="-122"/>
                  <a:ea typeface="微软雅黑" panose="020B0503020204020204" pitchFamily="34" charset="-122"/>
                </a:rPr>
                <a:t>03</a:t>
              </a:r>
              <a:endParaRPr lang="en-US" altLang="zh-CN" sz="2000" dirty="0">
                <a:solidFill>
                  <a:schemeClr val="bg1">
                    <a:lumMod val="100000"/>
                  </a:schemeClr>
                </a:solidFill>
                <a:latin typeface="微软雅黑" panose="020B0503020204020204" pitchFamily="34" charset="-122"/>
                <a:ea typeface="微软雅黑" panose="020B0503020204020204" pitchFamily="34" charset="-122"/>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grpSp>
      <p:sp>
        <p:nvSpPr>
          <p:cNvPr id="30" name="Shape 314"/>
          <p:cNvSpPr/>
          <p:nvPr/>
        </p:nvSpPr>
        <p:spPr>
          <a:xfrm flipV="1">
            <a:off x="939736" y="1285025"/>
            <a:ext cx="8159948" cy="14765"/>
          </a:xfrm>
          <a:prstGeom prst="line">
            <a:avLst/>
          </a:prstGeom>
          <a:ln w="3175">
            <a:solidFill>
              <a:schemeClr val="bg1">
                <a:lumMod val="65000"/>
              </a:schemeClr>
            </a:solidFill>
            <a:bevel/>
          </a:ln>
        </p:spPr>
        <p:txBody>
          <a:bodyPr lIns="45719" rIns="45719"/>
          <a:lstStyle/>
          <a:p>
            <a:endParaRPr>
              <a:latin typeface="微软雅黑" panose="020B0503020204020204" pitchFamily="34" charset="-122"/>
              <a:ea typeface="微软雅黑" panose="020B0503020204020204" pitchFamily="34" charset="-122"/>
            </a:endParaRPr>
          </a:p>
        </p:txBody>
      </p:sp>
      <p:sp>
        <p:nvSpPr>
          <p:cNvPr id="16" name="矩形 15"/>
          <p:cNvSpPr/>
          <p:nvPr/>
        </p:nvSpPr>
        <p:spPr>
          <a:xfrm>
            <a:off x="2834988" y="1357033"/>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微软雅黑" panose="020B0503020204020204" pitchFamily="34" charset="-122"/>
                <a:ea typeface="微软雅黑" panose="020B0503020204020204" pitchFamily="34" charset="-122"/>
              </a:rPr>
              <a:t>3.2 </a:t>
            </a:r>
            <a:r>
              <a:rPr lang="zh-CN" altLang="en-US" sz="2400" b="1" kern="0" dirty="0" smtClean="0">
                <a:solidFill>
                  <a:srgbClr val="FFFFFF"/>
                </a:solidFill>
                <a:latin typeface="微软雅黑" panose="020B0503020204020204" pitchFamily="34" charset="-122"/>
                <a:ea typeface="微软雅黑" panose="020B0503020204020204" pitchFamily="34" charset="-122"/>
              </a:rPr>
              <a:t>评价</a:t>
            </a:r>
            <a:r>
              <a:rPr lang="zh-CN" altLang="en-US" sz="2400" b="1" kern="0" dirty="0">
                <a:solidFill>
                  <a:srgbClr val="FFFFFF"/>
                </a:solidFill>
                <a:latin typeface="微软雅黑" panose="020B0503020204020204" pitchFamily="34" charset="-122"/>
                <a:ea typeface="微软雅黑" panose="020B0503020204020204" pitchFamily="34" charset="-122"/>
              </a:rPr>
              <a:t>规则</a:t>
            </a:r>
          </a:p>
        </p:txBody>
      </p:sp>
      <p:sp>
        <p:nvSpPr>
          <p:cNvPr id="31" name="矩形 30"/>
          <p:cNvSpPr/>
          <p:nvPr/>
        </p:nvSpPr>
        <p:spPr>
          <a:xfrm>
            <a:off x="2906996" y="2437153"/>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solidFill>
                  <a:srgbClr val="004A86"/>
                </a:solidFill>
                <a:latin typeface="微软雅黑" panose="020B0503020204020204" pitchFamily="34" charset="-122"/>
                <a:ea typeface="微软雅黑" panose="020B0503020204020204" pitchFamily="34" charset="-122"/>
              </a:rPr>
              <a:t>工程档案管理专项评价方法</a:t>
            </a:r>
            <a:endParaRPr lang="zh-CN" altLang="en-US" kern="0" dirty="0">
              <a:solidFill>
                <a:srgbClr val="004A8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68619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latin typeface="微软雅黑" panose="020B0503020204020204" pitchFamily="34" charset="-122"/>
              <a:ea typeface="微软雅黑" panose="020B0503020204020204" pitchFamily="34" charset="-122"/>
            </a:endParaRPr>
          </a:p>
        </p:txBody>
      </p:sp>
      <p:sp>
        <p:nvSpPr>
          <p:cNvPr id="21" name="文本框 10"/>
          <p:cNvSpPr txBox="1"/>
          <p:nvPr/>
        </p:nvSpPr>
        <p:spPr>
          <a:xfrm>
            <a:off x="382819" y="1799779"/>
            <a:ext cx="2821029"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3.2.2</a:t>
            </a:r>
            <a:r>
              <a:rPr kumimoji="0" lang="zh-CN"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专项工程质量评价</a:t>
            </a:r>
            <a:endParaRPr kumimoji="0" lang="en-US"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graphicFrame>
        <p:nvGraphicFramePr>
          <p:cNvPr id="25" name="表格 24"/>
          <p:cNvGraphicFramePr>
            <a:graphicFrameLocks noGrp="1"/>
          </p:cNvGraphicFramePr>
          <p:nvPr>
            <p:extLst>
              <p:ext uri="{D42A27DB-BD31-4B8C-83A1-F6EECF244321}">
                <p14:modId xmlns:p14="http://schemas.microsoft.com/office/powerpoint/2010/main" val="1273244844"/>
              </p:ext>
            </p:extLst>
          </p:nvPr>
        </p:nvGraphicFramePr>
        <p:xfrm>
          <a:off x="132221" y="2708920"/>
          <a:ext cx="8902468" cy="4053840"/>
        </p:xfrm>
        <a:graphic>
          <a:graphicData uri="http://schemas.openxmlformats.org/drawingml/2006/table">
            <a:tbl>
              <a:tblPr firstRow="1" bandRow="1">
                <a:tableStyleId>{1FECB4D8-DB02-4DC6-A0A2-4F2EBAE1DC90}</a:tableStyleId>
              </a:tblPr>
              <a:tblGrid>
                <a:gridCol w="1919499"/>
                <a:gridCol w="3257073"/>
                <a:gridCol w="3725896"/>
              </a:tblGrid>
              <a:tr h="34382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endParaRPr lang="zh-CN" altLang="en-US"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8989">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zh-CN" sz="1600" kern="1200" dirty="0" smtClean="0">
                          <a:solidFill>
                            <a:srgbClr val="FF0000"/>
                          </a:solidFill>
                          <a:effectLst/>
                          <a:latin typeface="微软雅黑" panose="020B0503020204020204" pitchFamily="34" charset="-122"/>
                          <a:ea typeface="微软雅黑" panose="020B0503020204020204" pitchFamily="34" charset="-122"/>
                        </a:rPr>
                        <a:t>质量保证大纲及项目程序体系</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effectLst/>
                          <a:latin typeface="微软雅黑" panose="020B0503020204020204" pitchFamily="34" charset="-122"/>
                          <a:ea typeface="微软雅黑" panose="020B0503020204020204" pitchFamily="34" charset="-122"/>
                        </a:rPr>
                        <a:t>质量保证大纲及项目程序体系完善，发布及时、有效，编审批手续齐全，对工程项目建设情况有良好的指导作用，质量保证体系运行有效，质保监查有效性高的为一档</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effectLst/>
                          <a:latin typeface="微软雅黑" panose="020B0503020204020204" pitchFamily="34" charset="-122"/>
                          <a:ea typeface="微软雅黑" panose="020B0503020204020204" pitchFamily="34" charset="-122"/>
                        </a:rPr>
                        <a:t>质量保证大纲及项目程序体系完善，发布较为及时有效，编审批手续齐全，对工程项目建设有较好的指导作用，质量保证体系运行基本有效，质保监查有效性比较高的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422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zh-CN" sz="1600" kern="1200" dirty="0" smtClean="0">
                          <a:solidFill>
                            <a:srgbClr val="FF0000"/>
                          </a:solidFill>
                          <a:effectLst/>
                          <a:latin typeface="微软雅黑" panose="020B0503020204020204" pitchFamily="34" charset="-122"/>
                          <a:ea typeface="微软雅黑" panose="020B0503020204020204" pitchFamily="34" charset="-122"/>
                        </a:rPr>
                        <a:t>参建单位组织机构</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effectLst/>
                          <a:latin typeface="微软雅黑" panose="020B0503020204020204" pitchFamily="34" charset="-122"/>
                          <a:ea typeface="微软雅黑" panose="020B0503020204020204" pitchFamily="34" charset="-122"/>
                        </a:rPr>
                        <a:t>组织机构健全、各岗位到位及时、人员稳定、人员资格能力满足项目建设需要，组织机构运作有效，人员培训、考核、授权、上岗制度实施情况良好的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effectLst/>
                          <a:latin typeface="微软雅黑" panose="020B0503020204020204" pitchFamily="34" charset="-122"/>
                          <a:ea typeface="微软雅黑" panose="020B0503020204020204" pitchFamily="34" charset="-122"/>
                        </a:rPr>
                        <a:t>参建单位组织机构比较健全、各岗位到位及时、人员基本稳定、人员资格能力基本满足项目建设需要，组织机构运作基本有效，人员培训、考核、授权、上岗制度实施情况较好的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168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ctr" defTabSz="914400" rtl="0" eaLnBrk="1" latinLnBrk="0" hangingPunct="1"/>
                      <a:r>
                        <a:rPr lang="zh-CN" altLang="zh-CN" sz="1600" kern="1200" dirty="0" smtClean="0">
                          <a:solidFill>
                            <a:srgbClr val="FF0000"/>
                          </a:solidFill>
                          <a:effectLst/>
                          <a:latin typeface="微软雅黑" panose="020B0503020204020204" pitchFamily="34" charset="-122"/>
                          <a:ea typeface="微软雅黑" panose="020B0503020204020204" pitchFamily="34" charset="-122"/>
                        </a:rPr>
                        <a:t>不符合项、变更管理、质量事件管理、质量风险预防、经验反馈等</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r>
                        <a:rPr lang="zh-CN" altLang="zh-CN" sz="1600" kern="1200" dirty="0" smtClean="0">
                          <a:effectLst/>
                          <a:latin typeface="微软雅黑" panose="020B0503020204020204" pitchFamily="34" charset="-122"/>
                          <a:ea typeface="微软雅黑" panose="020B0503020204020204" pitchFamily="34" charset="-122"/>
                        </a:rPr>
                        <a:t>流程完善，执行效果显著的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r>
                        <a:rPr lang="zh-CN" altLang="zh-CN" sz="1600" kern="1200" dirty="0" smtClean="0">
                          <a:effectLst/>
                          <a:latin typeface="微软雅黑" panose="020B0503020204020204" pitchFamily="34" charset="-122"/>
                          <a:ea typeface="微软雅黑" panose="020B0503020204020204" pitchFamily="34" charset="-122"/>
                        </a:rPr>
                        <a:t>流程完善，执行效果较好的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anose="020B0503020204020204" pitchFamily="34" charset="-122"/>
                <a:ea typeface="微软雅黑" panose="020B0503020204020204"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0"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微软雅黑" panose="020B0503020204020204" pitchFamily="34" charset="-122"/>
                  <a:ea typeface="微软雅黑" panose="020B0503020204020204" pitchFamily="34" charset="-122"/>
                </a:rPr>
                <a:t>03</a:t>
              </a:r>
              <a:endParaRPr lang="en-US" altLang="zh-CN" sz="2000" dirty="0">
                <a:solidFill>
                  <a:schemeClr val="bg1">
                    <a:lumMod val="100000"/>
                  </a:schemeClr>
                </a:solidFill>
                <a:latin typeface="微软雅黑" panose="020B0503020204020204" pitchFamily="34" charset="-122"/>
                <a:ea typeface="微软雅黑" panose="020B0503020204020204" pitchFamily="34" charset="-122"/>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latin typeface="微软雅黑" panose="020B0503020204020204" pitchFamily="34" charset="-122"/>
                <a:ea typeface="微软雅黑" panose="020B0503020204020204" pitchFamily="34" charset="-122"/>
              </a:endParaRPr>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latin typeface="微软雅黑" panose="020B0503020204020204" pitchFamily="34" charset="-122"/>
              <a:ea typeface="微软雅黑" panose="020B0503020204020204" pitchFamily="34" charset="-122"/>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微软雅黑" panose="020B0503020204020204" pitchFamily="34" charset="-122"/>
                <a:ea typeface="微软雅黑" panose="020B0503020204020204" pitchFamily="34" charset="-122"/>
              </a:rPr>
              <a:t>3.2 </a:t>
            </a:r>
            <a:r>
              <a:rPr lang="zh-CN" altLang="en-US" sz="2400" b="1" kern="0" dirty="0" smtClean="0">
                <a:solidFill>
                  <a:srgbClr val="FFFFFF"/>
                </a:solidFill>
                <a:latin typeface="微软雅黑" panose="020B0503020204020204" pitchFamily="34" charset="-122"/>
                <a:ea typeface="微软雅黑" panose="020B0503020204020204" pitchFamily="34" charset="-122"/>
              </a:rPr>
              <a:t>评价</a:t>
            </a:r>
            <a:r>
              <a:rPr lang="zh-CN" altLang="en-US" sz="2400" b="1" kern="0" dirty="0">
                <a:solidFill>
                  <a:srgbClr val="FFFFFF"/>
                </a:solidFill>
                <a:latin typeface="微软雅黑" panose="020B0503020204020204" pitchFamily="34" charset="-122"/>
                <a:ea typeface="微软雅黑" panose="020B0503020204020204" pitchFamily="34" charset="-122"/>
              </a:rPr>
              <a:t>规则</a:t>
            </a:r>
          </a:p>
        </p:txBody>
      </p:sp>
      <p:sp>
        <p:nvSpPr>
          <p:cNvPr id="31" name="矩形 30"/>
          <p:cNvSpPr/>
          <p:nvPr/>
        </p:nvSpPr>
        <p:spPr>
          <a:xfrm>
            <a:off x="2915816" y="2204864"/>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solidFill>
                  <a:srgbClr val="004A86"/>
                </a:solidFill>
                <a:latin typeface="微软雅黑" panose="020B0503020204020204" pitchFamily="34" charset="-122"/>
                <a:ea typeface="微软雅黑" panose="020B0503020204020204" pitchFamily="34" charset="-122"/>
              </a:rPr>
              <a:t>质量保证专项评价方法</a:t>
            </a:r>
            <a:endParaRPr lang="zh-CN" altLang="en-US" kern="0" dirty="0">
              <a:solidFill>
                <a:srgbClr val="004A8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72286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1" name="文本框 10"/>
          <p:cNvSpPr txBox="1"/>
          <p:nvPr/>
        </p:nvSpPr>
        <p:spPr>
          <a:xfrm>
            <a:off x="251621" y="1799779"/>
            <a:ext cx="2532997" cy="369332"/>
          </a:xfrm>
          <a:prstGeom prst="rect">
            <a:avLst/>
          </a:prstGeom>
          <a:solidFill>
            <a:schemeClr val="bg1"/>
          </a:solidFill>
          <a:ln w="9525" cap="flat" cmpd="sng" algn="ctr">
            <a:solidFill>
              <a:srgbClr val="0069AC">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3.2.2</a:t>
            </a:r>
            <a:r>
              <a:rPr kumimoji="0" lang="zh-CN"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专项工程质量评价</a:t>
            </a:r>
            <a:endParaRPr kumimoji="0" lang="en-US" altLang="zh-CN" sz="180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endParaRPr>
          </a:p>
        </p:txBody>
      </p:sp>
      <p:graphicFrame>
        <p:nvGraphicFramePr>
          <p:cNvPr id="25" name="表格 24"/>
          <p:cNvGraphicFramePr>
            <a:graphicFrameLocks noGrp="1"/>
          </p:cNvGraphicFramePr>
          <p:nvPr>
            <p:extLst>
              <p:ext uri="{D42A27DB-BD31-4B8C-83A1-F6EECF244321}">
                <p14:modId xmlns:p14="http://schemas.microsoft.com/office/powerpoint/2010/main" val="717107209"/>
              </p:ext>
            </p:extLst>
          </p:nvPr>
        </p:nvGraphicFramePr>
        <p:xfrm>
          <a:off x="179512" y="2443688"/>
          <a:ext cx="8902468" cy="4297680"/>
        </p:xfrm>
        <a:graphic>
          <a:graphicData uri="http://schemas.openxmlformats.org/drawingml/2006/table">
            <a:tbl>
              <a:tblPr firstRow="1" bandRow="1">
                <a:tableStyleId>{1FECB4D8-DB02-4DC6-A0A2-4F2EBAE1DC90}</a:tableStyleId>
              </a:tblPr>
              <a:tblGrid>
                <a:gridCol w="2063316"/>
                <a:gridCol w="3113256"/>
                <a:gridCol w="3725896"/>
              </a:tblGrid>
              <a:tr h="34382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endParaRPr lang="zh-CN" altLang="en-US" dirty="0">
                        <a:latin typeface="微软雅黑" panose="020B0503020204020204" pitchFamily="34" charset="-122"/>
                        <a:ea typeface="微软雅黑" panose="020B0503020204020204"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pPr algn="ct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168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latin typeface="微软雅黑" panose="020B0503020204020204" pitchFamily="34" charset="-122"/>
                          <a:ea typeface="微软雅黑" panose="020B0503020204020204" pitchFamily="34" charset="-122"/>
                        </a:rPr>
                        <a:t>施工组织设计、施工方案、施工措施、工法、操作规程、作业指导书等</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latin typeface="微软雅黑" panose="020B0503020204020204" pitchFamily="34" charset="-122"/>
                          <a:ea typeface="微软雅黑" panose="020B0503020204020204" pitchFamily="34" charset="-122"/>
                        </a:rPr>
                        <a:t>编审批手续齐全，归档完整，针对性和可操作性强，材料、设备的进场验收和抽样检验等制度完善，认真落实，效果显著的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latin typeface="微软雅黑" panose="020B0503020204020204" pitchFamily="34" charset="-122"/>
                          <a:ea typeface="微软雅黑" panose="020B0503020204020204" pitchFamily="34" charset="-122"/>
                        </a:rPr>
                        <a:t>制度、文件编审批手续齐全，归档完整，针对性和可操作性较强，并基本落实，效果较好的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977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latin typeface="微软雅黑" panose="020B0503020204020204" pitchFamily="34" charset="-122"/>
                          <a:ea typeface="微软雅黑" panose="020B0503020204020204" pitchFamily="34" charset="-122"/>
                        </a:rPr>
                        <a:t>质量责任管理制度健全、各岗位质量职责</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latin typeface="微软雅黑" panose="020B0503020204020204" pitchFamily="34" charset="-122"/>
                          <a:ea typeface="微软雅黑" panose="020B0503020204020204" pitchFamily="34" charset="-122"/>
                        </a:rPr>
                        <a:t>职责明确且具体、执行有效，质量目标明确、分解到位、考核清晰，实施效果显著的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latin typeface="微软雅黑" panose="020B0503020204020204" pitchFamily="34" charset="-122"/>
                          <a:ea typeface="微软雅黑" panose="020B0503020204020204" pitchFamily="34" charset="-122"/>
                        </a:rPr>
                        <a:t>质量责任制度健全，各岗位质量职责基本明确、能基本落实，质量目标比较明确，管理实施效果较好的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56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solidFill>
                            <a:srgbClr val="FF0000"/>
                          </a:solidFill>
                          <a:effectLst/>
                          <a:latin typeface="微软雅黑" panose="020B0503020204020204" pitchFamily="34" charset="-122"/>
                          <a:ea typeface="微软雅黑" panose="020B0503020204020204" pitchFamily="34" charset="-122"/>
                        </a:rPr>
                        <a:t>法律法规标准规范清单</a:t>
                      </a:r>
                      <a:endParaRPr lang="zh-CN" altLang="en-US" sz="1600" kern="1200" dirty="0">
                        <a:solidFill>
                          <a:srgbClr val="FF0000"/>
                        </a:solidFill>
                        <a:effectLst/>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ct val="150000"/>
                        </a:lnSpc>
                      </a:pPr>
                      <a:r>
                        <a:rPr lang="zh-CN" altLang="zh-CN" sz="1600" kern="1200" dirty="0" smtClean="0">
                          <a:effectLst/>
                          <a:latin typeface="微软雅黑" panose="020B0503020204020204" pitchFamily="34" charset="-122"/>
                          <a:ea typeface="微软雅黑" panose="020B0503020204020204" pitchFamily="34" charset="-122"/>
                        </a:rPr>
                        <a:t>清单完整，及时更新，所使用工程质量验收规范及施工工艺标准均与工程实际相符且具时效性的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ct val="150000"/>
                        </a:lnSpc>
                      </a:pPr>
                      <a:r>
                        <a:rPr lang="zh-CN" altLang="zh-CN" sz="1600" kern="1200" dirty="0" smtClean="0">
                          <a:effectLst/>
                          <a:latin typeface="微软雅黑" panose="020B0503020204020204" pitchFamily="34" charset="-122"/>
                          <a:ea typeface="微软雅黑" panose="020B0503020204020204" pitchFamily="34" charset="-122"/>
                        </a:rPr>
                        <a:t>清单完整，更新比较及时，所使用工程质量验收规范及施工工艺标准与工程实际相符且时效性较好的</a:t>
                      </a:r>
                      <a:endParaRPr lang="zh-CN" altLang="en-US" sz="1600" kern="1200" dirty="0">
                        <a:solidFill>
                          <a:schemeClr val="dk1"/>
                        </a:solidFill>
                        <a:effectLst/>
                        <a:latin typeface="微软雅黑" panose="020B0503020204020204" pitchFamily="34" charset="-122"/>
                        <a:ea typeface="微软雅黑" panose="020B0503020204020204" pitchFamily="34"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0"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6"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7"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8"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9"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30"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3.2 </a:t>
            </a:r>
            <a:r>
              <a:rPr lang="zh-CN" altLang="en-US" sz="2400" b="1" kern="0" dirty="0" smtClean="0">
                <a:solidFill>
                  <a:srgbClr val="FFFFFF"/>
                </a:solidFill>
                <a:latin typeface="+mj-ea"/>
                <a:ea typeface="+mj-ea"/>
              </a:rPr>
              <a:t>评价</a:t>
            </a:r>
            <a:r>
              <a:rPr lang="zh-CN" altLang="en-US" sz="2400" b="1" kern="0" dirty="0">
                <a:solidFill>
                  <a:srgbClr val="FFFFFF"/>
                </a:solidFill>
                <a:latin typeface="+mj-ea"/>
                <a:ea typeface="+mj-ea"/>
              </a:rPr>
              <a:t>规则</a:t>
            </a:r>
          </a:p>
        </p:txBody>
      </p:sp>
      <p:sp>
        <p:nvSpPr>
          <p:cNvPr id="31" name="矩形 30"/>
          <p:cNvSpPr/>
          <p:nvPr/>
        </p:nvSpPr>
        <p:spPr>
          <a:xfrm>
            <a:off x="2945971" y="1953087"/>
            <a:ext cx="3501637" cy="432048"/>
          </a:xfrm>
          <a:prstGeom prst="rect">
            <a:avLst/>
          </a:prstGeom>
          <a:solidFill>
            <a:schemeClr val="bg1"/>
          </a:solidFill>
          <a:ln w="25400" cap="flat" cmpd="sng" algn="ctr">
            <a:solidFill>
              <a:srgbClr val="0069AC">
                <a:shade val="50000"/>
              </a:srgbClr>
            </a:solidFill>
            <a:prstDash val="solid"/>
          </a:ln>
          <a:effectLst/>
        </p:spPr>
        <p:txBody>
          <a:bodyPr rtlCol="0" anchor="ctr"/>
          <a:lstStyle/>
          <a:p>
            <a:pPr lvl="0" algn="ctr" fontAlgn="auto">
              <a:spcBef>
                <a:spcPts val="0"/>
              </a:spcBef>
              <a:spcAft>
                <a:spcPts val="0"/>
              </a:spcAft>
              <a:defRPr/>
            </a:pPr>
            <a:r>
              <a:rPr lang="zh-CN" altLang="zh-CN" kern="0" dirty="0">
                <a:solidFill>
                  <a:srgbClr val="004A86"/>
                </a:solidFill>
                <a:latin typeface="微软雅黑" panose="020B0503020204020204" pitchFamily="34" charset="-122"/>
                <a:ea typeface="微软雅黑" panose="020B0503020204020204" pitchFamily="34" charset="-122"/>
              </a:rPr>
              <a:t>质量保证专项评价方法</a:t>
            </a:r>
            <a:endParaRPr lang="zh-CN" altLang="en-US" kern="0" dirty="0">
              <a:solidFill>
                <a:srgbClr val="004A8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4464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3</a:t>
            </a:fld>
            <a:endParaRPr lang="zh-CN" altLang="en-US" sz="600" dirty="0">
              <a:solidFill>
                <a:srgbClr val="A6A6A6"/>
              </a:solidFill>
              <a:ea typeface="黑体" panose="02010609060101010101" pitchFamily="2" charset="-122"/>
            </a:endParaRPr>
          </a:p>
        </p:txBody>
      </p:sp>
      <p:grpSp>
        <p:nvGrpSpPr>
          <p:cNvPr id="7" name="îṥlïḓê"/>
          <p:cNvGrpSpPr/>
          <p:nvPr/>
        </p:nvGrpSpPr>
        <p:grpSpPr>
          <a:xfrm>
            <a:off x="1187624" y="2347031"/>
            <a:ext cx="2188354" cy="2232248"/>
            <a:chOff x="1468531" y="1871421"/>
            <a:chExt cx="2080967" cy="1983665"/>
          </a:xfrm>
        </p:grpSpPr>
        <p:sp>
          <p:nvSpPr>
            <p:cNvPr id="8"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9"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6000"/>
            </a:p>
          </p:txBody>
        </p:sp>
        <p:sp>
          <p:nvSpPr>
            <p:cNvPr id="10" name="ï$ľïḓè"/>
            <p:cNvSpPr/>
            <p:nvPr/>
          </p:nvSpPr>
          <p:spPr bwMode="auto">
            <a:xfrm>
              <a:off x="2219772" y="2167905"/>
              <a:ext cx="1188132" cy="1188132"/>
            </a:xfrm>
            <a:prstGeom prst="ellipse">
              <a:avLst/>
            </a:prstGeom>
            <a:solidFill>
              <a:srgbClr val="C00000"/>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zh-CN" altLang="en-US" sz="4400" b="1" dirty="0" smtClean="0">
                  <a:solidFill>
                    <a:schemeClr val="bg1">
                      <a:lumMod val="100000"/>
                    </a:schemeClr>
                  </a:solidFill>
                  <a:latin typeface="微软雅黑" panose="020B0503020204020204" pitchFamily="34" charset="-122"/>
                  <a:ea typeface="微软雅黑" panose="020B0503020204020204" pitchFamily="34" charset="-122"/>
                </a:rPr>
                <a:t>目录</a:t>
              </a:r>
              <a:endParaRPr lang="en-US" altLang="zh-CN" sz="4400" b="1" dirty="0">
                <a:solidFill>
                  <a:schemeClr val="bg1">
                    <a:lumMod val="100000"/>
                  </a:schemeClr>
                </a:solidFill>
                <a:latin typeface="微软雅黑" panose="020B0503020204020204" pitchFamily="34" charset="-122"/>
                <a:ea typeface="微软雅黑" panose="020B0503020204020204" pitchFamily="34" charset="-122"/>
              </a:endParaRPr>
            </a:p>
          </p:txBody>
        </p:sp>
        <p:sp>
          <p:nvSpPr>
            <p:cNvPr id="11"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6000"/>
            </a:p>
          </p:txBody>
        </p:sp>
        <p:sp>
          <p:nvSpPr>
            <p:cNvPr id="12"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13"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6000"/>
            </a:p>
          </p:txBody>
        </p:sp>
      </p:grpSp>
      <p:grpSp>
        <p:nvGrpSpPr>
          <p:cNvPr id="29" name="组合 28"/>
          <p:cNvGrpSpPr/>
          <p:nvPr/>
        </p:nvGrpSpPr>
        <p:grpSpPr>
          <a:xfrm>
            <a:off x="4337974" y="2290877"/>
            <a:ext cx="3978442" cy="2290251"/>
            <a:chOff x="3836760" y="1503795"/>
            <a:chExt cx="3780143" cy="2044566"/>
          </a:xfrm>
        </p:grpSpPr>
        <p:grpSp>
          <p:nvGrpSpPr>
            <p:cNvPr id="30" name="组合 29"/>
            <p:cNvGrpSpPr/>
            <p:nvPr/>
          </p:nvGrpSpPr>
          <p:grpSpPr>
            <a:xfrm>
              <a:off x="3836760" y="1503795"/>
              <a:ext cx="3780143" cy="653838"/>
              <a:chOff x="1224459" y="2202418"/>
              <a:chExt cx="3780143" cy="653838"/>
            </a:xfrm>
          </p:grpSpPr>
          <p:sp>
            <p:nvSpPr>
              <p:cNvPr id="41" name="文本占位符 9"/>
              <p:cNvSpPr txBox="1">
                <a:spLocks/>
              </p:cNvSpPr>
              <p:nvPr/>
            </p:nvSpPr>
            <p:spPr bwMode="auto">
              <a:xfrm>
                <a:off x="1605808" y="2202418"/>
                <a:ext cx="3398794" cy="65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defRPr/>
                </a:pPr>
                <a:r>
                  <a:rPr lang="en-US" altLang="zh-CN" sz="2400" dirty="0">
                    <a:solidFill>
                      <a:srgbClr val="FFFFFF">
                        <a:lumMod val="50000"/>
                      </a:srgbClr>
                    </a:solidFill>
                    <a:latin typeface="微软雅黑" panose="020B0503020204020204" pitchFamily="34" charset="-122"/>
                    <a:ea typeface="微软雅黑" panose="020B0503020204020204" pitchFamily="34" charset="-122"/>
                  </a:rPr>
                  <a:t>01 </a:t>
                </a:r>
                <a:r>
                  <a:rPr lang="zh-CN" altLang="en-US" sz="2400" dirty="0">
                    <a:solidFill>
                      <a:srgbClr val="FFFFFF">
                        <a:lumMod val="50000"/>
                      </a:srgbClr>
                    </a:solidFill>
                    <a:latin typeface="微软雅黑" panose="020B0503020204020204" pitchFamily="34" charset="-122"/>
                    <a:ea typeface="微软雅黑" panose="020B0503020204020204" pitchFamily="34" charset="-122"/>
                  </a:rPr>
                  <a:t>评价组织</a:t>
                </a:r>
              </a:p>
            </p:txBody>
          </p:sp>
          <p:sp>
            <p:nvSpPr>
              <p:cNvPr id="42" name="等腰三角形 41"/>
              <p:cNvSpPr/>
              <p:nvPr/>
            </p:nvSpPr>
            <p:spPr>
              <a:xfrm rot="5400000">
                <a:off x="1152013" y="2401012"/>
                <a:ext cx="406434" cy="2615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dirty="0">
                  <a:solidFill>
                    <a:srgbClr val="003366"/>
                  </a:solidFill>
                  <a:latin typeface="华文中宋" pitchFamily="2" charset="-122"/>
                  <a:ea typeface="华文中宋" pitchFamily="2" charset="-122"/>
                </a:endParaRPr>
              </a:p>
            </p:txBody>
          </p:sp>
        </p:grpSp>
        <p:grpSp>
          <p:nvGrpSpPr>
            <p:cNvPr id="31" name="组合 30"/>
            <p:cNvGrpSpPr/>
            <p:nvPr/>
          </p:nvGrpSpPr>
          <p:grpSpPr>
            <a:xfrm>
              <a:off x="3836760" y="2216256"/>
              <a:ext cx="3780142" cy="637964"/>
              <a:chOff x="1224459" y="2907042"/>
              <a:chExt cx="3780142" cy="637964"/>
            </a:xfrm>
          </p:grpSpPr>
          <p:sp>
            <p:nvSpPr>
              <p:cNvPr id="39" name="文本占位符 9"/>
              <p:cNvSpPr txBox="1">
                <a:spLocks/>
              </p:cNvSpPr>
              <p:nvPr/>
            </p:nvSpPr>
            <p:spPr bwMode="auto">
              <a:xfrm>
                <a:off x="1605807" y="2907042"/>
                <a:ext cx="3398794" cy="637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defRPr/>
                </a:pPr>
                <a:r>
                  <a:rPr lang="en-US" altLang="zh-CN" sz="2400" i="0" dirty="0" smtClean="0">
                    <a:solidFill>
                      <a:srgbClr val="FFFFFF">
                        <a:lumMod val="50000"/>
                      </a:srgbClr>
                    </a:solidFill>
                    <a:latin typeface="微软雅黑" panose="020B0503020204020204" pitchFamily="34" charset="-122"/>
                    <a:ea typeface="微软雅黑" panose="020B0503020204020204" pitchFamily="34" charset="-122"/>
                  </a:rPr>
                  <a:t>02 </a:t>
                </a:r>
                <a:r>
                  <a:rPr lang="zh-CN" altLang="en-US" sz="2400" dirty="0">
                    <a:solidFill>
                      <a:srgbClr val="FFFFFF">
                        <a:lumMod val="50000"/>
                      </a:srgbClr>
                    </a:solidFill>
                    <a:latin typeface="微软雅黑" panose="020B0503020204020204" pitchFamily="34" charset="-122"/>
                    <a:ea typeface="微软雅黑" panose="020B0503020204020204" pitchFamily="34" charset="-122"/>
                  </a:rPr>
                  <a:t>前期策划</a:t>
                </a:r>
              </a:p>
            </p:txBody>
          </p:sp>
          <p:sp>
            <p:nvSpPr>
              <p:cNvPr id="40" name="等腰三角形 39"/>
              <p:cNvSpPr/>
              <p:nvPr/>
            </p:nvSpPr>
            <p:spPr>
              <a:xfrm rot="5400000">
                <a:off x="1152013" y="3096841"/>
                <a:ext cx="406434" cy="2615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lang="zh-CN" altLang="en-US" dirty="0">
                  <a:solidFill>
                    <a:srgbClr val="003366"/>
                  </a:solidFill>
                  <a:latin typeface="华文中宋" pitchFamily="2" charset="-122"/>
                  <a:ea typeface="华文中宋" pitchFamily="2" charset="-122"/>
                </a:endParaRPr>
              </a:p>
            </p:txBody>
          </p:sp>
        </p:grpSp>
        <p:grpSp>
          <p:nvGrpSpPr>
            <p:cNvPr id="32" name="组合 31"/>
            <p:cNvGrpSpPr/>
            <p:nvPr/>
          </p:nvGrpSpPr>
          <p:grpSpPr>
            <a:xfrm>
              <a:off x="3836760" y="2910397"/>
              <a:ext cx="3024336" cy="637964"/>
              <a:chOff x="1224459" y="3593346"/>
              <a:chExt cx="3024336" cy="637964"/>
            </a:xfrm>
          </p:grpSpPr>
          <p:sp>
            <p:nvSpPr>
              <p:cNvPr id="37" name="文本占位符 9"/>
              <p:cNvSpPr txBox="1">
                <a:spLocks/>
              </p:cNvSpPr>
              <p:nvPr/>
            </p:nvSpPr>
            <p:spPr bwMode="auto">
              <a:xfrm>
                <a:off x="1605808" y="3593346"/>
                <a:ext cx="2642987" cy="637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defRPr/>
                </a:pPr>
                <a:r>
                  <a:rPr lang="en-US" altLang="zh-CN" sz="2400" i="0" dirty="0" smtClean="0">
                    <a:solidFill>
                      <a:srgbClr val="FFFFFF">
                        <a:lumMod val="50000"/>
                      </a:srgbClr>
                    </a:solidFill>
                    <a:latin typeface="微软雅黑" panose="020B0503020204020204" pitchFamily="34" charset="-122"/>
                    <a:ea typeface="微软雅黑" panose="020B0503020204020204" pitchFamily="34" charset="-122"/>
                  </a:rPr>
                  <a:t>03 </a:t>
                </a:r>
                <a:r>
                  <a:rPr lang="zh-CN" altLang="en-US" sz="2400" dirty="0">
                    <a:solidFill>
                      <a:srgbClr val="FFFFFF">
                        <a:lumMod val="50000"/>
                      </a:srgbClr>
                    </a:solidFill>
                    <a:latin typeface="微软雅黑" panose="020B0503020204020204" pitchFamily="34" charset="-122"/>
                    <a:ea typeface="微软雅黑" panose="020B0503020204020204" pitchFamily="34" charset="-122"/>
                  </a:rPr>
                  <a:t>自我评价</a:t>
                </a:r>
              </a:p>
            </p:txBody>
          </p:sp>
          <p:sp>
            <p:nvSpPr>
              <p:cNvPr id="38" name="等腰三角形 37"/>
              <p:cNvSpPr/>
              <p:nvPr/>
            </p:nvSpPr>
            <p:spPr>
              <a:xfrm rot="5400000">
                <a:off x="1152013" y="3792670"/>
                <a:ext cx="406434" cy="2615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endParaRPr lang="zh-CN" altLang="en-US" dirty="0">
                  <a:solidFill>
                    <a:srgbClr val="003366"/>
                  </a:solidFill>
                  <a:latin typeface="华文中宋" pitchFamily="2" charset="-122"/>
                  <a:ea typeface="华文中宋" pitchFamily="2" charset="-122"/>
                </a:endParaRPr>
              </a:p>
            </p:txBody>
          </p:sp>
        </p:grpSp>
      </p:grpSp>
    </p:spTree>
    <p:extLst>
      <p:ext uri="{BB962C8B-B14F-4D97-AF65-F5344CB8AC3E}">
        <p14:creationId xmlns:p14="http://schemas.microsoft.com/office/powerpoint/2010/main" val="36187509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2687" y="2818120"/>
            <a:ext cx="2517775" cy="3257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818121"/>
            <a:ext cx="2592288" cy="3257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TextBox 1"/>
          <p:cNvSpPr txBox="1"/>
          <p:nvPr/>
        </p:nvSpPr>
        <p:spPr>
          <a:xfrm>
            <a:off x="557213" y="1979548"/>
            <a:ext cx="8155309"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通过自评价，规范现场工程管理，提出改进或提升要求，提高核电工程质量。</a:t>
            </a:r>
            <a:endParaRPr lang="zh-CN" altLang="en-US" dirty="0">
              <a:latin typeface="微软雅黑" panose="020B0503020204020204" pitchFamily="34" charset="-122"/>
              <a:ea typeface="微软雅黑" panose="020B0503020204020204" pitchFamily="34" charset="-122"/>
            </a:endParaRPr>
          </a:p>
        </p:txBody>
      </p:sp>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自我评价</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03</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16" name="矩形 15"/>
          <p:cNvSpPr/>
          <p:nvPr/>
        </p:nvSpPr>
        <p:spPr>
          <a:xfrm>
            <a:off x="2843808" y="1340768"/>
            <a:ext cx="3528415" cy="43204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25400" cap="flat" cmpd="sng" algn="ctr">
            <a:solidFill>
              <a:schemeClr val="tx1">
                <a:lumMod val="20000"/>
                <a:lumOff val="80000"/>
              </a:schemeClr>
            </a:solidFill>
            <a:prstDash val="solid"/>
          </a:ln>
          <a:effectLst/>
        </p:spPr>
        <p:txBody>
          <a:bodyPr rtlCol="0" anchor="ctr"/>
          <a:lstStyle/>
          <a:p>
            <a:pPr algn="ctr" fontAlgn="auto">
              <a:spcBef>
                <a:spcPts val="0"/>
              </a:spcBef>
              <a:spcAft>
                <a:spcPts val="0"/>
              </a:spcAft>
            </a:pPr>
            <a:r>
              <a:rPr lang="en-US" altLang="zh-CN" sz="2400" b="1" kern="0" dirty="0" smtClean="0">
                <a:solidFill>
                  <a:srgbClr val="FFFFFF"/>
                </a:solidFill>
                <a:latin typeface="+mj-ea"/>
                <a:ea typeface="+mj-ea"/>
              </a:rPr>
              <a:t>3.3 </a:t>
            </a:r>
            <a:r>
              <a:rPr lang="zh-CN" altLang="en-US" sz="2400" b="1" kern="0" dirty="0" smtClean="0">
                <a:solidFill>
                  <a:srgbClr val="FFFFFF"/>
                </a:solidFill>
                <a:latin typeface="+mj-ea"/>
                <a:ea typeface="+mj-ea"/>
              </a:rPr>
              <a:t>输出</a:t>
            </a:r>
            <a:endParaRPr lang="zh-CN" altLang="en-US" sz="2400" b="1" kern="0" dirty="0">
              <a:solidFill>
                <a:srgbClr val="FFFFFF"/>
              </a:solidFill>
              <a:latin typeface="+mj-ea"/>
              <a:ea typeface="+mj-ea"/>
            </a:endParaRPr>
          </a:p>
        </p:txBody>
      </p:sp>
    </p:spTree>
    <p:extLst>
      <p:ext uri="{BB962C8B-B14F-4D97-AF65-F5344CB8AC3E}">
        <p14:creationId xmlns:p14="http://schemas.microsoft.com/office/powerpoint/2010/main" val="40042260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 name="TextBox 1"/>
          <p:cNvSpPr txBox="1"/>
          <p:nvPr/>
        </p:nvSpPr>
        <p:spPr>
          <a:xfrm>
            <a:off x="311769" y="1661606"/>
            <a:ext cx="8653112" cy="2631490"/>
          </a:xfrm>
          <a:prstGeom prst="rect">
            <a:avLst/>
          </a:prstGeom>
          <a:noFill/>
        </p:spPr>
        <p:txBody>
          <a:bodyPr wrap="square" rtlCol="0">
            <a:spAutoFit/>
          </a:bodyPr>
          <a:lstStyle/>
          <a:p>
            <a:pPr>
              <a:lnSpc>
                <a:spcPct val="150000"/>
              </a:lnSpc>
            </a:pPr>
            <a:r>
              <a:rPr lang="zh-CN" altLang="en-US" sz="2000" b="1" dirty="0" smtClean="0">
                <a:latin typeface="微软雅黑" panose="020B0503020204020204" pitchFamily="34" charset="-122"/>
                <a:ea typeface="微软雅黑" panose="020B0503020204020204" pitchFamily="34" charset="-122"/>
              </a:rPr>
              <a:t>经验分享：</a:t>
            </a:r>
            <a:endParaRPr lang="en-US" altLang="zh-CN" sz="2000" b="1" dirty="0" smtClean="0">
              <a:latin typeface="微软雅黑" panose="020B0503020204020204" pitchFamily="34" charset="-122"/>
              <a:ea typeface="微软雅黑" panose="020B0503020204020204" pitchFamily="34" charset="-122"/>
            </a:endParaRPr>
          </a:p>
          <a:p>
            <a:pPr>
              <a:lnSpc>
                <a:spcPct val="150000"/>
              </a:lnSpc>
            </a:pP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、要有组织有规划：设置对口单位组织，可设领导组、工作小组等</a:t>
            </a:r>
            <a:r>
              <a:rPr lang="zh-CN" altLang="en-US" dirty="0">
                <a:latin typeface="微软雅黑" panose="020B0503020204020204" pitchFamily="34" charset="-122"/>
                <a:ea typeface="微软雅黑" panose="020B0503020204020204" pitchFamily="34" charset="-122"/>
              </a:rPr>
              <a:t>，建设单位、监理单位、总包单位、参建单位等要</a:t>
            </a:r>
            <a:r>
              <a:rPr lang="zh-CN" altLang="en-US" dirty="0" smtClean="0">
                <a:latin typeface="微软雅黑" panose="020B0503020204020204" pitchFamily="34" charset="-122"/>
                <a:ea typeface="微软雅黑" panose="020B0503020204020204" pitchFamily="34" charset="-122"/>
              </a:rPr>
              <a:t>共同推动。</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、成立自评价组织，并召开启动会，每天碰头反馈问题。</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、分工建立自查表及自查共享文件夹，对自查问题进行定期统计预警，并可安排人员对各专业自查质量进行督查。</a:t>
            </a:r>
            <a:endParaRPr lang="en-US" altLang="zh-CN" dirty="0" smtClean="0">
              <a:latin typeface="微软雅黑" panose="020B0503020204020204" pitchFamily="34" charset="-122"/>
              <a:ea typeface="微软雅黑" panose="020B0503020204020204" pitchFamily="34" charset="-122"/>
            </a:endParaRPr>
          </a:p>
        </p:txBody>
      </p:sp>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自评价经验分享及注意事项</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04</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37831766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sp>
        <p:nvSpPr>
          <p:cNvPr id="2" name="TextBox 1"/>
          <p:cNvSpPr txBox="1"/>
          <p:nvPr/>
        </p:nvSpPr>
        <p:spPr>
          <a:xfrm>
            <a:off x="318530" y="1556792"/>
            <a:ext cx="8653112" cy="3462486"/>
          </a:xfrm>
          <a:prstGeom prst="rect">
            <a:avLst/>
          </a:prstGeom>
          <a:noFill/>
        </p:spPr>
        <p:txBody>
          <a:bodyPr wrap="square" rtlCol="0">
            <a:spAutoFit/>
          </a:bodyPr>
          <a:lstStyle/>
          <a:p>
            <a:pPr>
              <a:lnSpc>
                <a:spcPct val="150000"/>
              </a:lnSpc>
            </a:pPr>
            <a:r>
              <a:rPr lang="zh-CN" altLang="en-US" sz="2000" b="1" dirty="0" smtClean="0">
                <a:latin typeface="微软雅黑" panose="020B0503020204020204" pitchFamily="34" charset="-122"/>
                <a:ea typeface="微软雅黑" panose="020B0503020204020204" pitchFamily="34" charset="-122"/>
              </a:rPr>
              <a:t>提请关注：</a:t>
            </a:r>
            <a:endParaRPr lang="en-US" altLang="zh-CN" sz="2000" b="1" dirty="0" smtClean="0">
              <a:latin typeface="微软雅黑" panose="020B0503020204020204" pitchFamily="34" charset="-122"/>
              <a:ea typeface="微软雅黑" panose="020B0503020204020204" pitchFamily="34" charset="-122"/>
            </a:endParaRPr>
          </a:p>
          <a:p>
            <a:pPr>
              <a:lnSpc>
                <a:spcPct val="150000"/>
              </a:lnSpc>
            </a:pP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、将施工质量评价规范与工程全建设过程、各阶段关联、统筹、呼应运作</a:t>
            </a:r>
            <a:r>
              <a:rPr lang="en-US" altLang="zh-CN" dirty="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重在日常</a:t>
            </a:r>
            <a:r>
              <a:rPr lang="zh-CN" altLang="en-US" dirty="0">
                <a:latin typeface="微软雅黑" panose="020B0503020204020204" pitchFamily="34" charset="-122"/>
                <a:ea typeface="微软雅黑" panose="020B0503020204020204" pitchFamily="34" charset="-122"/>
              </a:rPr>
              <a:t>管控</a:t>
            </a:r>
            <a:r>
              <a:rPr lang="en-US" altLang="zh-CN" dirty="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，并多与核能行业协会等咨询交流获得指导，同时多了解外部的经验做法。</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、各专业消化吸收相关的规范、标准等，熟悉并与工程实际结合；列出法规、强制性条文并按此自查。</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每项成果都要有证明性材料作为支撑</a:t>
            </a:r>
            <a:r>
              <a:rPr lang="zh-CN" altLang="en-US" dirty="0">
                <a:latin typeface="微软雅黑" panose="020B0503020204020204" pitchFamily="34" charset="-122"/>
                <a:ea typeface="微软雅黑" panose="020B0503020204020204" pitchFamily="34" charset="-122"/>
              </a:rPr>
              <a:t>，对于</a:t>
            </a:r>
            <a:r>
              <a:rPr lang="zh-CN" altLang="en-US" dirty="0" smtClean="0">
                <a:latin typeface="微软雅黑" panose="020B0503020204020204" pitchFamily="34" charset="-122"/>
                <a:ea typeface="微软雅黑" panose="020B0503020204020204" pitchFamily="34" charset="-122"/>
              </a:rPr>
              <a:t>工程档案归档要规范、完整和可追溯，便于快捷检索利用。 </a:t>
            </a:r>
            <a:br>
              <a:rPr lang="zh-CN" altLang="en-US" dirty="0" smtClean="0">
                <a:latin typeface="微软雅黑" panose="020B0503020204020204" pitchFamily="34" charset="-122"/>
                <a:ea typeface="微软雅黑" panose="020B0503020204020204" pitchFamily="34" charset="-122"/>
              </a:rPr>
            </a:br>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、开展初步自查工作，易出现自查问题较少，且证明材料未提供完整，要深入自查。</a:t>
            </a:r>
            <a:endParaRPr lang="en-US" altLang="zh-CN" dirty="0">
              <a:latin typeface="微软雅黑" panose="020B0503020204020204" pitchFamily="34" charset="-122"/>
              <a:ea typeface="微软雅黑" panose="020B0503020204020204" pitchFamily="34" charset="-122"/>
            </a:endParaRPr>
          </a:p>
        </p:txBody>
      </p:sp>
      <p:sp>
        <p:nvSpPr>
          <p:cNvPr id="20"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自评价经验分享及注意事项</a:t>
            </a:r>
            <a:endParaRPr lang="zh-CN" altLang="en-US" sz="2800" b="1" dirty="0">
              <a:solidFill>
                <a:schemeClr val="tx1"/>
              </a:solidFill>
              <a:latin typeface="微软雅黑" pitchFamily="34" charset="-122"/>
              <a:ea typeface="微软雅黑" pitchFamily="34" charset="-122"/>
            </a:endParaRP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04</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39886689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1135459" y="2678807"/>
            <a:ext cx="6892925" cy="1038225"/>
          </a:xfrm>
        </p:spPr>
        <p:txBody>
          <a:bodyPr vert="horz" wrap="square" lIns="0" tIns="45720" rIns="108000" bIns="45720" anchor="t"/>
          <a:lstStyle/>
          <a:p>
            <a:pPr algn="ctr" eaLnBrk="1" hangingPunct="1">
              <a:buClrTx/>
              <a:buSzTx/>
              <a:buFontTx/>
            </a:pPr>
            <a:r>
              <a:rPr lang="zh-CN" altLang="en-US" smtClean="0"/>
              <a:t>谢谢</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4</a:t>
            </a:fld>
            <a:endParaRPr lang="zh-CN" altLang="en-US" sz="600" dirty="0">
              <a:solidFill>
                <a:srgbClr val="A6A6A6"/>
              </a:solidFill>
              <a:ea typeface="黑体" panose="02010609060101010101" pitchFamily="2" charset="-122"/>
            </a:endParaRPr>
          </a:p>
        </p:txBody>
      </p:sp>
      <p:grpSp>
        <p:nvGrpSpPr>
          <p:cNvPr id="7" name="îṥlïḓê"/>
          <p:cNvGrpSpPr/>
          <p:nvPr/>
        </p:nvGrpSpPr>
        <p:grpSpPr>
          <a:xfrm>
            <a:off x="3203848" y="1556792"/>
            <a:ext cx="2502278" cy="2232248"/>
            <a:chOff x="1468531" y="1871421"/>
            <a:chExt cx="2080967" cy="1983665"/>
          </a:xfrm>
        </p:grpSpPr>
        <p:sp>
          <p:nvSpPr>
            <p:cNvPr id="8"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9"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6000"/>
            </a:p>
          </p:txBody>
        </p:sp>
        <p:sp>
          <p:nvSpPr>
            <p:cNvPr id="10" name="ï$ľïḓè"/>
            <p:cNvSpPr/>
            <p:nvPr/>
          </p:nvSpPr>
          <p:spPr bwMode="auto">
            <a:xfrm>
              <a:off x="2219772" y="2167905"/>
              <a:ext cx="1188132" cy="1188132"/>
            </a:xfrm>
            <a:prstGeom prst="ellipse">
              <a:avLst/>
            </a:prstGeom>
            <a:solidFill>
              <a:srgbClr val="C00000"/>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6000" dirty="0" smtClean="0">
                  <a:solidFill>
                    <a:schemeClr val="bg1">
                      <a:lumMod val="100000"/>
                    </a:schemeClr>
                  </a:solidFill>
                  <a:latin typeface="Impact" panose="020B0806030902050204" pitchFamily="34" charset="0"/>
                </a:rPr>
                <a:t>01</a:t>
              </a:r>
              <a:endParaRPr lang="en-US" altLang="zh-CN" sz="6000" dirty="0">
                <a:solidFill>
                  <a:schemeClr val="bg1">
                    <a:lumMod val="100000"/>
                  </a:schemeClr>
                </a:solidFill>
                <a:latin typeface="Impact" panose="020B0806030902050204" pitchFamily="34" charset="0"/>
              </a:endParaRPr>
            </a:p>
          </p:txBody>
        </p:sp>
        <p:sp>
          <p:nvSpPr>
            <p:cNvPr id="11"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6000"/>
            </a:p>
          </p:txBody>
        </p:sp>
        <p:sp>
          <p:nvSpPr>
            <p:cNvPr id="12"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13"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6000"/>
            </a:p>
          </p:txBody>
        </p:sp>
      </p:grpSp>
      <p:sp>
        <p:nvSpPr>
          <p:cNvPr id="14" name="文本占位符 9"/>
          <p:cNvSpPr txBox="1">
            <a:spLocks/>
          </p:cNvSpPr>
          <p:nvPr/>
        </p:nvSpPr>
        <p:spPr bwMode="auto">
          <a:xfrm>
            <a:off x="-13716" y="3992358"/>
            <a:ext cx="9157716" cy="136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50000"/>
              </a:lnSpc>
              <a:defRPr/>
            </a:pPr>
            <a:r>
              <a:rPr lang="zh-CN" altLang="en-US" sz="7200" dirty="0" smtClean="0">
                <a:solidFill>
                  <a:schemeClr val="accent6"/>
                </a:solidFill>
                <a:latin typeface="方正兰亭大黑_GBK" panose="02000000000000000000" pitchFamily="2" charset="-122"/>
                <a:ea typeface="方正兰亭大黑_GBK" panose="02000000000000000000" pitchFamily="2" charset="-122"/>
              </a:rPr>
              <a:t>评价组织</a:t>
            </a:r>
            <a:endParaRPr lang="zh-CN" altLang="en-US" sz="7200" dirty="0">
              <a:solidFill>
                <a:schemeClr val="accent6"/>
              </a:solidFill>
              <a:latin typeface="方正兰亭大黑_GBK" panose="02000000000000000000" pitchFamily="2" charset="-122"/>
              <a:ea typeface="方正兰亭大黑_GBK" panose="02000000000000000000" pitchFamily="2" charset="-122"/>
            </a:endParaRPr>
          </a:p>
        </p:txBody>
      </p:sp>
    </p:spTree>
    <p:extLst>
      <p:ext uri="{BB962C8B-B14F-4D97-AF65-F5344CB8AC3E}">
        <p14:creationId xmlns:p14="http://schemas.microsoft.com/office/powerpoint/2010/main" val="1821084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5</a:t>
            </a:fld>
            <a:endParaRPr lang="zh-CN" altLang="en-US" sz="600" dirty="0">
              <a:solidFill>
                <a:srgbClr val="A6A6A6"/>
              </a:solidFill>
              <a:ea typeface="黑体" panose="02010609060101010101" pitchFamily="2" charset="-122"/>
            </a:endParaRPr>
          </a:p>
        </p:txBody>
      </p:sp>
      <p:sp>
        <p:nvSpPr>
          <p:cNvPr id="16"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评价组织</a:t>
            </a:r>
            <a:endParaRPr lang="zh-CN" altLang="en-US" sz="2800" b="1" dirty="0">
              <a:solidFill>
                <a:schemeClr val="tx1"/>
              </a:solidFill>
              <a:latin typeface="微软雅黑" pitchFamily="34" charset="-122"/>
              <a:ea typeface="微软雅黑" pitchFamily="34" charset="-122"/>
            </a:endParaRPr>
          </a:p>
        </p:txBody>
      </p:sp>
      <p:graphicFrame>
        <p:nvGraphicFramePr>
          <p:cNvPr id="18" name="表格 17"/>
          <p:cNvGraphicFramePr>
            <a:graphicFrameLocks noGrp="1"/>
          </p:cNvGraphicFramePr>
          <p:nvPr>
            <p:extLst>
              <p:ext uri="{D42A27DB-BD31-4B8C-83A1-F6EECF244321}">
                <p14:modId xmlns:p14="http://schemas.microsoft.com/office/powerpoint/2010/main" val="3518470145"/>
              </p:ext>
            </p:extLst>
          </p:nvPr>
        </p:nvGraphicFramePr>
        <p:xfrm>
          <a:off x="557212" y="1412776"/>
          <a:ext cx="8119243" cy="1554480"/>
        </p:xfrm>
        <a:graphic>
          <a:graphicData uri="http://schemas.openxmlformats.org/drawingml/2006/table">
            <a:tbl>
              <a:tblPr firstRow="1" bandRow="1"/>
              <a:tblGrid>
                <a:gridCol w="8119243"/>
              </a:tblGrid>
              <a:tr h="290878">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r>
                        <a:rPr lang="zh-CN" altLang="en-US" sz="2000" dirty="0" smtClean="0">
                          <a:latin typeface="微软雅黑" panose="020B0503020204020204" pitchFamily="34" charset="-122"/>
                          <a:ea typeface="微软雅黑" panose="020B0503020204020204" pitchFamily="34" charset="-122"/>
                        </a:rPr>
                        <a:t>自评价</a:t>
                      </a:r>
                      <a:r>
                        <a:rPr lang="en-US" altLang="zh-CN" sz="2000" b="1" kern="1200" dirty="0" smtClean="0">
                          <a:solidFill>
                            <a:srgbClr val="FF0000"/>
                          </a:solidFill>
                          <a:latin typeface="微软雅黑" panose="020B0503020204020204" pitchFamily="34" charset="-122"/>
                          <a:ea typeface="微软雅黑" panose="020B0503020204020204" pitchFamily="34" charset="-122"/>
                          <a:cs typeface=""/>
                        </a:rPr>
                        <a:t>——</a:t>
                      </a:r>
                      <a:r>
                        <a:rPr lang="zh-CN" altLang="en-US" sz="2000" b="1" kern="1200" dirty="0" smtClean="0">
                          <a:solidFill>
                            <a:srgbClr val="FF0000"/>
                          </a:solidFill>
                          <a:latin typeface="微软雅黑" panose="020B0503020204020204" pitchFamily="34" charset="-122"/>
                          <a:ea typeface="微软雅黑" panose="020B0503020204020204" pitchFamily="34" charset="-122"/>
                          <a:cs typeface=""/>
                        </a:rPr>
                        <a:t>红沿</a:t>
                      </a:r>
                      <a:r>
                        <a:rPr lang="zh-CN" altLang="en-US" sz="2000" dirty="0" smtClean="0">
                          <a:solidFill>
                            <a:srgbClr val="FF0000"/>
                          </a:solidFill>
                          <a:latin typeface="微软雅黑" panose="020B0503020204020204" pitchFamily="34" charset="-122"/>
                          <a:ea typeface="微软雅黑" panose="020B0503020204020204" pitchFamily="34" charset="-122"/>
                        </a:rPr>
                        <a:t>河</a:t>
                      </a:r>
                      <a:endParaRPr lang="zh-CN" altLang="en-US" sz="2000" dirty="0">
                        <a:solidFill>
                          <a:srgbClr val="FF0000"/>
                        </a:solidFill>
                        <a:latin typeface="微软雅黑" panose="020B0503020204020204" pitchFamily="34" charset="-122"/>
                        <a:ea typeface="微软雅黑" panose="020B0503020204020204" pitchFamily="34" charset="-122"/>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717234">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a:lnSpc>
                          <a:spcPts val="2800"/>
                        </a:lnSpc>
                      </a:pPr>
                      <a:r>
                        <a:rPr lang="zh-CN" altLang="en-US" dirty="0" smtClean="0">
                          <a:latin typeface="微软雅黑" panose="020B0503020204020204" pitchFamily="34" charset="-122"/>
                          <a:ea typeface="微软雅黑" panose="020B0503020204020204" pitchFamily="34" charset="-122"/>
                        </a:rPr>
                        <a:t>        红沿河核电业主于</a:t>
                      </a:r>
                      <a:r>
                        <a:rPr lang="en-US" altLang="zh-CN" dirty="0" smtClean="0">
                          <a:latin typeface="微软雅黑" panose="020B0503020204020204" pitchFamily="34" charset="-122"/>
                          <a:ea typeface="微软雅黑" panose="020B0503020204020204" pitchFamily="34" charset="-122"/>
                        </a:rPr>
                        <a:t>2018</a:t>
                      </a:r>
                      <a:r>
                        <a:rPr lang="zh-CN" altLang="en-US" dirty="0" smtClean="0">
                          <a:latin typeface="微软雅黑" panose="020B0503020204020204" pitchFamily="34" charset="-122"/>
                          <a:ea typeface="微软雅黑" panose="020B0503020204020204" pitchFamily="34" charset="-122"/>
                        </a:rPr>
                        <a:t>年</a:t>
                      </a:r>
                      <a:r>
                        <a:rPr lang="en-US" altLang="zh-CN" dirty="0" smtClean="0">
                          <a:latin typeface="微软雅黑" panose="020B0503020204020204" pitchFamily="34" charset="-122"/>
                          <a:ea typeface="微软雅黑" panose="020B0503020204020204" pitchFamily="34" charset="-122"/>
                        </a:rPr>
                        <a:t>11</a:t>
                      </a:r>
                      <a:r>
                        <a:rPr lang="zh-CN" altLang="en-US" dirty="0" smtClean="0">
                          <a:latin typeface="微软雅黑" panose="020B0503020204020204" pitchFamily="34" charset="-122"/>
                          <a:ea typeface="微软雅黑" panose="020B0503020204020204" pitchFamily="34" charset="-122"/>
                        </a:rPr>
                        <a:t>月</a:t>
                      </a:r>
                      <a:r>
                        <a:rPr lang="en-US" altLang="zh-CN" dirty="0" smtClean="0">
                          <a:latin typeface="微软雅黑" panose="020B0503020204020204" pitchFamily="34" charset="-122"/>
                          <a:ea typeface="微软雅黑" panose="020B0503020204020204" pitchFamily="34" charset="-122"/>
                        </a:rPr>
                        <a:t>18</a:t>
                      </a:r>
                      <a:r>
                        <a:rPr lang="zh-CN" altLang="en-US" dirty="0" smtClean="0">
                          <a:latin typeface="微软雅黑" panose="020B0503020204020204" pitchFamily="34" charset="-122"/>
                          <a:ea typeface="微软雅黑" panose="020B0503020204020204" pitchFamily="34" charset="-122"/>
                        </a:rPr>
                        <a:t>日</a:t>
                      </a:r>
                      <a:r>
                        <a:rPr lang="en-US" altLang="zh-CN" dirty="0" smtClean="0">
                          <a:latin typeface="微软雅黑" panose="020B0503020204020204" pitchFamily="34" charset="-122"/>
                          <a:ea typeface="微软雅黑" panose="020B0503020204020204" pitchFamily="34" charset="-122"/>
                        </a:rPr>
                        <a:t>—11</a:t>
                      </a:r>
                      <a:r>
                        <a:rPr lang="zh-CN" altLang="en-US" dirty="0" smtClean="0">
                          <a:latin typeface="微软雅黑" panose="020B0503020204020204" pitchFamily="34" charset="-122"/>
                          <a:ea typeface="微软雅黑" panose="020B0503020204020204" pitchFamily="34" charset="-122"/>
                        </a:rPr>
                        <a:t>月</a:t>
                      </a:r>
                      <a:r>
                        <a:rPr lang="en-US" altLang="zh-CN" dirty="0" smtClean="0">
                          <a:latin typeface="微软雅黑" panose="020B0503020204020204" pitchFamily="34" charset="-122"/>
                          <a:ea typeface="微软雅黑" panose="020B0503020204020204" pitchFamily="34" charset="-122"/>
                        </a:rPr>
                        <a:t>23</a:t>
                      </a:r>
                      <a:r>
                        <a:rPr lang="zh-CN" altLang="en-US" dirty="0" smtClean="0">
                          <a:latin typeface="微软雅黑" panose="020B0503020204020204" pitchFamily="34" charset="-122"/>
                          <a:ea typeface="微软雅黑" panose="020B0503020204020204" pitchFamily="34" charset="-122"/>
                        </a:rPr>
                        <a:t>日组织进行了红沿河核电</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机组施工质量自评价活动，工程公司项目管理、土建、安装、焊接、调试、质保等</a:t>
                      </a:r>
                      <a:r>
                        <a:rPr lang="zh-CN" altLang="zh-CN" sz="1800" kern="1200" dirty="0" smtClean="0">
                          <a:solidFill>
                            <a:schemeClr val="dk1"/>
                          </a:solidFill>
                          <a:effectLst/>
                          <a:latin typeface="微软雅黑" panose="020B0503020204020204" pitchFamily="34" charset="-122"/>
                          <a:ea typeface="微软雅黑" panose="020B0503020204020204" pitchFamily="34" charset="-122"/>
                          <a:cs typeface=""/>
                        </a:rPr>
                        <a:t>专</a:t>
                      </a:r>
                      <a:r>
                        <a:rPr lang="zh-CN" altLang="en-US" sz="1800" kern="1200" dirty="0" smtClean="0">
                          <a:solidFill>
                            <a:schemeClr val="dk1"/>
                          </a:solidFill>
                          <a:effectLst/>
                          <a:latin typeface="微软雅黑" panose="020B0503020204020204" pitchFamily="34" charset="-122"/>
                          <a:ea typeface="微软雅黑" panose="020B0503020204020204" pitchFamily="34" charset="-122"/>
                          <a:cs typeface=""/>
                        </a:rPr>
                        <a:t>家参加</a:t>
                      </a:r>
                      <a:r>
                        <a:rPr lang="zh-CN" altLang="zh-CN" sz="1800" kern="1200" dirty="0" smtClean="0">
                          <a:solidFill>
                            <a:schemeClr val="dk1"/>
                          </a:solidFill>
                          <a:effectLst/>
                          <a:latin typeface="微软雅黑" panose="020B0503020204020204" pitchFamily="34" charset="-122"/>
                          <a:ea typeface="微软雅黑" panose="020B0503020204020204" pitchFamily="34" charset="-122"/>
                          <a:cs typeface=""/>
                        </a:rPr>
                        <a:t>质量自评</a:t>
                      </a:r>
                      <a:r>
                        <a:rPr lang="zh-CN" altLang="en-US" sz="1800" kern="1200" dirty="0" smtClean="0">
                          <a:solidFill>
                            <a:schemeClr val="dk1"/>
                          </a:solidFill>
                          <a:effectLst/>
                          <a:latin typeface="微软雅黑" panose="020B0503020204020204" pitchFamily="34" charset="-122"/>
                          <a:ea typeface="微软雅黑" panose="020B0503020204020204" pitchFamily="34" charset="-122"/>
                          <a:cs typeface=""/>
                        </a:rPr>
                        <a:t>价工作</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pic>
        <p:nvPicPr>
          <p:cNvPr id="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662" y="3068960"/>
            <a:ext cx="2880242" cy="34913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0" name="矩形 19"/>
          <p:cNvSpPr/>
          <p:nvPr/>
        </p:nvSpPr>
        <p:spPr>
          <a:xfrm>
            <a:off x="4139952" y="3284984"/>
            <a:ext cx="4320480" cy="302325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pPr>
            <a:r>
              <a:rPr lang="en-US" altLang="zh-CN" dirty="0" smtClean="0">
                <a:solidFill>
                  <a:schemeClr val="tx1"/>
                </a:solidFill>
              </a:rPr>
              <a:t>        </a:t>
            </a:r>
            <a:r>
              <a:rPr lang="zh-CN" altLang="zh-CN" dirty="0" smtClean="0">
                <a:solidFill>
                  <a:schemeClr val="tx1"/>
                </a:solidFill>
              </a:rPr>
              <a:t>中国</a:t>
            </a:r>
            <a:r>
              <a:rPr lang="zh-CN" altLang="zh-CN" dirty="0">
                <a:solidFill>
                  <a:schemeClr val="tx1"/>
                </a:solidFill>
              </a:rPr>
              <a:t>施工企业管理协会于近日发布了《关于公布</a:t>
            </a:r>
            <a:r>
              <a:rPr lang="en-US" altLang="zh-CN" dirty="0">
                <a:solidFill>
                  <a:schemeClr val="tx1"/>
                </a:solidFill>
              </a:rPr>
              <a:t>2018-2019</a:t>
            </a:r>
            <a:r>
              <a:rPr lang="zh-CN" altLang="zh-CN" dirty="0">
                <a:solidFill>
                  <a:schemeClr val="tx1"/>
                </a:solidFill>
              </a:rPr>
              <a:t>年度第二批国家优质工程奖入选工程名单的通知》，红沿河核电</a:t>
            </a:r>
            <a:r>
              <a:rPr lang="en-US" altLang="zh-CN" dirty="0">
                <a:solidFill>
                  <a:schemeClr val="tx1"/>
                </a:solidFill>
              </a:rPr>
              <a:t>3</a:t>
            </a:r>
            <a:r>
              <a:rPr lang="zh-CN" altLang="zh-CN" dirty="0">
                <a:solidFill>
                  <a:schemeClr val="tx1"/>
                </a:solidFill>
              </a:rPr>
              <a:t>、</a:t>
            </a:r>
            <a:r>
              <a:rPr lang="en-US" altLang="zh-CN" dirty="0">
                <a:solidFill>
                  <a:schemeClr val="tx1"/>
                </a:solidFill>
              </a:rPr>
              <a:t>4</a:t>
            </a:r>
            <a:r>
              <a:rPr lang="zh-CN" altLang="zh-CN" dirty="0">
                <a:solidFill>
                  <a:schemeClr val="tx1"/>
                </a:solidFill>
              </a:rPr>
              <a:t>号机组获得</a:t>
            </a:r>
            <a:r>
              <a:rPr lang="en-US" altLang="zh-CN" dirty="0">
                <a:solidFill>
                  <a:schemeClr val="tx1"/>
                </a:solidFill>
              </a:rPr>
              <a:t>2018-2019</a:t>
            </a:r>
            <a:r>
              <a:rPr lang="zh-CN" altLang="zh-CN" dirty="0">
                <a:solidFill>
                  <a:schemeClr val="tx1"/>
                </a:solidFill>
              </a:rPr>
              <a:t>年度国家优质工程奖</a:t>
            </a:r>
            <a:r>
              <a:rPr lang="zh-CN" altLang="zh-CN" dirty="0" smtClean="0">
                <a:solidFill>
                  <a:schemeClr val="tx1"/>
                </a:solidFill>
              </a:rPr>
              <a:t>。</a:t>
            </a:r>
            <a:endParaRPr lang="en-US" altLang="zh-CN" dirty="0" smtClean="0">
              <a:solidFill>
                <a:schemeClr val="tx1"/>
              </a:solidFill>
            </a:endParaRPr>
          </a:p>
          <a:p>
            <a:pPr>
              <a:lnSpc>
                <a:spcPct val="125000"/>
              </a:lnSpc>
            </a:pPr>
            <a:r>
              <a:rPr lang="en-US" altLang="zh-CN" dirty="0">
                <a:solidFill>
                  <a:schemeClr val="tx1"/>
                </a:solidFill>
              </a:rPr>
              <a:t> </a:t>
            </a:r>
            <a:r>
              <a:rPr lang="en-US" altLang="zh-CN" dirty="0" smtClean="0">
                <a:solidFill>
                  <a:schemeClr val="tx1"/>
                </a:solidFill>
              </a:rPr>
              <a:t>       </a:t>
            </a:r>
            <a:r>
              <a:rPr lang="zh-CN" altLang="zh-CN" dirty="0" smtClean="0">
                <a:solidFill>
                  <a:schemeClr val="tx1"/>
                </a:solidFill>
              </a:rPr>
              <a:t>这</a:t>
            </a:r>
            <a:r>
              <a:rPr lang="zh-CN" altLang="zh-CN" dirty="0">
                <a:solidFill>
                  <a:schemeClr val="tx1"/>
                </a:solidFill>
              </a:rPr>
              <a:t>是我国核电项目首次获得国家优质工程奖</a:t>
            </a:r>
            <a:r>
              <a:rPr lang="zh-CN" altLang="zh-CN" sz="2400" dirty="0">
                <a:solidFill>
                  <a:schemeClr val="tx1"/>
                </a:solidFill>
              </a:rPr>
              <a:t>。</a:t>
            </a:r>
          </a:p>
        </p:txBody>
      </p:sp>
      <p:grpSp>
        <p:nvGrpSpPr>
          <p:cNvPr id="21" name="îṥlïḓê"/>
          <p:cNvGrpSpPr/>
          <p:nvPr/>
        </p:nvGrpSpPr>
        <p:grpSpPr>
          <a:xfrm>
            <a:off x="132221" y="692696"/>
            <a:ext cx="839380" cy="792088"/>
            <a:chOff x="1468531" y="1871421"/>
            <a:chExt cx="2080967" cy="1983665"/>
          </a:xfrm>
        </p:grpSpPr>
        <p:sp>
          <p:nvSpPr>
            <p:cNvPr id="22"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3"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4"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01</a:t>
              </a:r>
              <a:endParaRPr lang="en-US" altLang="zh-CN" sz="2000" dirty="0">
                <a:solidFill>
                  <a:schemeClr val="bg1">
                    <a:lumMod val="100000"/>
                  </a:schemeClr>
                </a:solidFill>
                <a:latin typeface="Impact" panose="020B0806030902050204" pitchFamily="34" charset="0"/>
              </a:endParaRPr>
            </a:p>
          </p:txBody>
        </p:sp>
        <p:sp>
          <p:nvSpPr>
            <p:cNvPr id="25"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6"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7"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8"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6</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graphicFrame>
        <p:nvGraphicFramePr>
          <p:cNvPr id="18" name="表格 17"/>
          <p:cNvGraphicFramePr>
            <a:graphicFrameLocks noGrp="1"/>
          </p:cNvGraphicFramePr>
          <p:nvPr>
            <p:extLst>
              <p:ext uri="{D42A27DB-BD31-4B8C-83A1-F6EECF244321}">
                <p14:modId xmlns:p14="http://schemas.microsoft.com/office/powerpoint/2010/main" val="2498430951"/>
              </p:ext>
            </p:extLst>
          </p:nvPr>
        </p:nvGraphicFramePr>
        <p:xfrm>
          <a:off x="581306" y="1412776"/>
          <a:ext cx="8023142" cy="1554480"/>
        </p:xfrm>
        <a:graphic>
          <a:graphicData uri="http://schemas.openxmlformats.org/drawingml/2006/table">
            <a:tbl>
              <a:tblPr firstRow="1" bandRow="1"/>
              <a:tblGrid>
                <a:gridCol w="8023142"/>
              </a:tblGrid>
              <a:tr h="311655">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r>
                        <a:rPr lang="zh-CN" altLang="en-US" sz="2000" b="1" kern="1200" dirty="0" smtClean="0">
                          <a:solidFill>
                            <a:schemeClr val="lt1"/>
                          </a:solidFill>
                          <a:latin typeface="微软雅黑" panose="020B0503020204020204" pitchFamily="34" charset="-122"/>
                          <a:ea typeface="微软雅黑" panose="020B0503020204020204" pitchFamily="34" charset="-122"/>
                          <a:cs typeface=""/>
                        </a:rPr>
                        <a:t>自评价</a:t>
                      </a:r>
                      <a:r>
                        <a:rPr lang="en-US" altLang="zh-CN" sz="2000" b="1" kern="1200" dirty="0" smtClean="0">
                          <a:solidFill>
                            <a:srgbClr val="FF0000"/>
                          </a:solidFill>
                          <a:latin typeface="微软雅黑" panose="020B0503020204020204" pitchFamily="34" charset="-122"/>
                          <a:ea typeface="微软雅黑" panose="020B0503020204020204" pitchFamily="34" charset="-122"/>
                          <a:cs typeface=""/>
                        </a:rPr>
                        <a:t>——</a:t>
                      </a:r>
                      <a:r>
                        <a:rPr lang="zh-CN" altLang="en-US" sz="2000" b="1" kern="1200" dirty="0" smtClean="0">
                          <a:solidFill>
                            <a:srgbClr val="FF0000"/>
                          </a:solidFill>
                          <a:latin typeface="微软雅黑" panose="020B0503020204020204" pitchFamily="34" charset="-122"/>
                          <a:ea typeface="微软雅黑" panose="020B0503020204020204" pitchFamily="34" charset="-122"/>
                          <a:cs typeface=""/>
                        </a:rPr>
                        <a:t>阳江</a:t>
                      </a:r>
                      <a:endParaRPr lang="zh-CN" altLang="en-US" sz="2000" b="1" kern="1200" dirty="0">
                        <a:solidFill>
                          <a:srgbClr val="FF0000"/>
                        </a:solidFill>
                        <a:latin typeface="微软雅黑" panose="020B0503020204020204" pitchFamily="34" charset="-122"/>
                        <a:ea typeface="微软雅黑" panose="020B0503020204020204" pitchFamily="34" charset="-122"/>
                        <a:cs typeface=""/>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768465">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ts val="2800"/>
                        </a:lnSpc>
                      </a:pP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        阳江核电业主于</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2018</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年</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11</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月</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26</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日</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—11</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月</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30</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日组织进行了阳江核电</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3#</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4#</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机组施工质量自评价活动，工程公司项目管理、土建、安装、焊接、调试、质保共计</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9</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人参加。</a:t>
                      </a:r>
                      <a:endParaRPr lang="zh-CN" altLang="en-US" sz="1800" kern="1200" dirty="0">
                        <a:solidFill>
                          <a:schemeClr val="dk1"/>
                        </a:solidFill>
                        <a:latin typeface="微软雅黑" panose="020B0503020204020204" pitchFamily="34" charset="-122"/>
                        <a:ea typeface="微软雅黑" panose="020B0503020204020204" pitchFamily="34" charset="-122"/>
                        <a:cs typeface=""/>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761" y="3052125"/>
            <a:ext cx="2936162" cy="35283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9"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评价组织</a:t>
            </a:r>
            <a:endParaRPr lang="zh-CN" altLang="en-US" sz="2800" b="1" dirty="0">
              <a:solidFill>
                <a:schemeClr val="tx1"/>
              </a:solidFill>
              <a:latin typeface="微软雅黑" pitchFamily="34" charset="-122"/>
              <a:ea typeface="微软雅黑" pitchFamily="34" charset="-122"/>
            </a:endParaRPr>
          </a:p>
        </p:txBody>
      </p:sp>
      <p:grpSp>
        <p:nvGrpSpPr>
          <p:cNvPr id="20" name="îṥlïḓê"/>
          <p:cNvGrpSpPr/>
          <p:nvPr/>
        </p:nvGrpSpPr>
        <p:grpSpPr>
          <a:xfrm>
            <a:off x="132221" y="692696"/>
            <a:ext cx="839380" cy="792088"/>
            <a:chOff x="1468531" y="1871421"/>
            <a:chExt cx="2080967" cy="1983665"/>
          </a:xfrm>
        </p:grpSpPr>
        <p:sp>
          <p:nvSpPr>
            <p:cNvPr id="21"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2"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3"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01</a:t>
              </a:r>
              <a:endParaRPr lang="en-US" altLang="zh-CN" sz="2000" dirty="0">
                <a:solidFill>
                  <a:schemeClr val="bg1">
                    <a:lumMod val="100000"/>
                  </a:schemeClr>
                </a:solidFill>
                <a:latin typeface="Impact" panose="020B0806030902050204" pitchFamily="34" charset="0"/>
              </a:endParaRPr>
            </a:p>
          </p:txBody>
        </p:sp>
        <p:sp>
          <p:nvSpPr>
            <p:cNvPr id="24"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5"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6"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7"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
        <p:nvSpPr>
          <p:cNvPr id="2" name="矩形 1"/>
          <p:cNvSpPr/>
          <p:nvPr/>
        </p:nvSpPr>
        <p:spPr>
          <a:xfrm>
            <a:off x="4139952" y="3068960"/>
            <a:ext cx="4392488" cy="33123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pPr>
            <a:r>
              <a:rPr lang="en-US" altLang="zh-CN" dirty="0" smtClean="0">
                <a:solidFill>
                  <a:schemeClr val="tx1"/>
                </a:solidFill>
              </a:rPr>
              <a:t>      2020</a:t>
            </a:r>
            <a:r>
              <a:rPr lang="zh-CN" altLang="en-US" dirty="0" smtClean="0">
                <a:solidFill>
                  <a:schemeClr val="tx1"/>
                </a:solidFill>
              </a:rPr>
              <a:t>年</a:t>
            </a:r>
            <a:r>
              <a:rPr lang="en-US" altLang="zh-CN" dirty="0" smtClean="0">
                <a:solidFill>
                  <a:schemeClr val="tx1"/>
                </a:solidFill>
              </a:rPr>
              <a:t>12</a:t>
            </a:r>
            <a:r>
              <a:rPr lang="zh-CN" altLang="en-US" dirty="0">
                <a:solidFill>
                  <a:schemeClr val="tx1"/>
                </a:solidFill>
              </a:rPr>
              <a:t>月</a:t>
            </a:r>
            <a:r>
              <a:rPr lang="en-US" altLang="zh-CN" dirty="0">
                <a:solidFill>
                  <a:schemeClr val="tx1"/>
                </a:solidFill>
              </a:rPr>
              <a:t>1</a:t>
            </a:r>
            <a:r>
              <a:rPr lang="zh-CN" altLang="en-US" dirty="0">
                <a:solidFill>
                  <a:schemeClr val="tx1"/>
                </a:solidFill>
              </a:rPr>
              <a:t>日，中国施工企业管理协会发布了</a:t>
            </a:r>
            <a:r>
              <a:rPr lang="en-US" altLang="zh-CN" dirty="0">
                <a:solidFill>
                  <a:schemeClr val="tx1"/>
                </a:solidFill>
              </a:rPr>
              <a:t>《</a:t>
            </a:r>
            <a:r>
              <a:rPr lang="zh-CN" altLang="en-US" dirty="0">
                <a:solidFill>
                  <a:schemeClr val="tx1"/>
                </a:solidFill>
              </a:rPr>
              <a:t>关于公布</a:t>
            </a:r>
            <a:r>
              <a:rPr lang="en-US" altLang="zh-CN" dirty="0">
                <a:solidFill>
                  <a:schemeClr val="tx1"/>
                </a:solidFill>
              </a:rPr>
              <a:t>2020-2021</a:t>
            </a:r>
            <a:r>
              <a:rPr lang="zh-CN" altLang="en-US" dirty="0">
                <a:solidFill>
                  <a:schemeClr val="tx1"/>
                </a:solidFill>
              </a:rPr>
              <a:t>年度第一批国家优质工程奖入选工程名单的通知</a:t>
            </a:r>
            <a:r>
              <a:rPr lang="en-US" altLang="zh-CN" dirty="0">
                <a:solidFill>
                  <a:schemeClr val="tx1"/>
                </a:solidFill>
              </a:rPr>
              <a:t>》</a:t>
            </a:r>
            <a:r>
              <a:rPr lang="zh-CN" altLang="en-US" dirty="0">
                <a:solidFill>
                  <a:schemeClr val="tx1"/>
                </a:solidFill>
              </a:rPr>
              <a:t>，授予“中广核阳江核电厂</a:t>
            </a:r>
            <a:r>
              <a:rPr lang="en-US" altLang="zh-CN" dirty="0">
                <a:solidFill>
                  <a:schemeClr val="tx1"/>
                </a:solidFill>
              </a:rPr>
              <a:t>3</a:t>
            </a:r>
            <a:r>
              <a:rPr lang="zh-CN" altLang="en-US" dirty="0">
                <a:solidFill>
                  <a:schemeClr val="tx1"/>
                </a:solidFill>
              </a:rPr>
              <a:t>、</a:t>
            </a:r>
            <a:r>
              <a:rPr lang="en-US" altLang="zh-CN" dirty="0">
                <a:solidFill>
                  <a:schemeClr val="tx1"/>
                </a:solidFill>
              </a:rPr>
              <a:t>4</a:t>
            </a:r>
            <a:r>
              <a:rPr lang="zh-CN" altLang="en-US" dirty="0">
                <a:solidFill>
                  <a:schemeClr val="tx1"/>
                </a:solidFill>
              </a:rPr>
              <a:t>号机组核电工程”国家优质工程金奖的荣誉</a:t>
            </a:r>
            <a:r>
              <a:rPr lang="zh-CN" altLang="en-US" dirty="0" smtClean="0">
                <a:solidFill>
                  <a:schemeClr val="tx1"/>
                </a:solidFill>
              </a:rPr>
              <a:t>。</a:t>
            </a:r>
            <a:endParaRPr lang="zh-CN" altLang="en-US" dirty="0">
              <a:solidFill>
                <a:schemeClr val="tx1"/>
              </a:solidFill>
              <a:latin typeface="+mn-lt"/>
              <a:ea typeface="+mn-ea"/>
            </a:endParaRPr>
          </a:p>
        </p:txBody>
      </p:sp>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7</a:t>
            </a:fld>
            <a:endParaRPr lang="zh-CN" altLang="en-US" sz="600" dirty="0">
              <a:solidFill>
                <a:srgbClr val="A6A6A6"/>
              </a:solidFill>
              <a:ea typeface="黑体" panose="02010609060101010101" pitchFamily="2" charset="-122"/>
            </a:endParaRPr>
          </a:p>
        </p:txBody>
      </p:sp>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graphicFrame>
        <p:nvGraphicFramePr>
          <p:cNvPr id="18" name="表格 17"/>
          <p:cNvGraphicFramePr>
            <a:graphicFrameLocks noGrp="1"/>
          </p:cNvGraphicFramePr>
          <p:nvPr>
            <p:extLst>
              <p:ext uri="{D42A27DB-BD31-4B8C-83A1-F6EECF244321}">
                <p14:modId xmlns:p14="http://schemas.microsoft.com/office/powerpoint/2010/main" val="4177680301"/>
              </p:ext>
            </p:extLst>
          </p:nvPr>
        </p:nvGraphicFramePr>
        <p:xfrm>
          <a:off x="665162" y="1340768"/>
          <a:ext cx="8083301" cy="1554480"/>
        </p:xfrm>
        <a:graphic>
          <a:graphicData uri="http://schemas.openxmlformats.org/drawingml/2006/table">
            <a:tbl>
              <a:tblPr firstRow="1" bandRow="1"/>
              <a:tblGrid>
                <a:gridCol w="8083301"/>
              </a:tblGrid>
              <a:tr h="37084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r>
                        <a:rPr lang="zh-CN" altLang="en-US" sz="2000" b="1" kern="1200" dirty="0" smtClean="0">
                          <a:solidFill>
                            <a:schemeClr val="lt1"/>
                          </a:solidFill>
                          <a:latin typeface="微软雅黑" panose="020B0503020204020204" pitchFamily="34" charset="-122"/>
                          <a:ea typeface="微软雅黑" panose="020B0503020204020204" pitchFamily="34" charset="-122"/>
                          <a:cs typeface=""/>
                        </a:rPr>
                        <a:t>行业评优</a:t>
                      </a:r>
                      <a:r>
                        <a:rPr lang="en-US" altLang="zh-CN" sz="2000" b="1" kern="1200" dirty="0" smtClean="0">
                          <a:solidFill>
                            <a:srgbClr val="FF0000"/>
                          </a:solidFill>
                          <a:latin typeface="微软雅黑" panose="020B0503020204020204" pitchFamily="34" charset="-122"/>
                          <a:ea typeface="微软雅黑" panose="020B0503020204020204" pitchFamily="34" charset="-122"/>
                          <a:cs typeface=""/>
                        </a:rPr>
                        <a:t>——</a:t>
                      </a:r>
                      <a:r>
                        <a:rPr lang="zh-CN" altLang="en-US" sz="2000" b="1" kern="1200" dirty="0" smtClean="0">
                          <a:solidFill>
                            <a:srgbClr val="FF0000"/>
                          </a:solidFill>
                          <a:latin typeface="微软雅黑" panose="020B0503020204020204" pitchFamily="34" charset="-122"/>
                          <a:ea typeface="微软雅黑" panose="020B0503020204020204" pitchFamily="34" charset="-122"/>
                          <a:cs typeface=""/>
                        </a:rPr>
                        <a:t>福清</a:t>
                      </a:r>
                      <a:endParaRPr lang="zh-CN" altLang="en-US" sz="2000" b="1" kern="1200" dirty="0">
                        <a:solidFill>
                          <a:srgbClr val="FF0000"/>
                        </a:solidFill>
                        <a:latin typeface="微软雅黑" panose="020B0503020204020204" pitchFamily="34" charset="-122"/>
                        <a:ea typeface="微软雅黑" panose="020B0503020204020204" pitchFamily="34" charset="-122"/>
                        <a:cs typeface=""/>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370840">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algn="l" defTabSz="914400" rtl="0" eaLnBrk="1" latinLnBrk="0" hangingPunct="1">
                        <a:lnSpc>
                          <a:spcPts val="2800"/>
                        </a:lnSpc>
                      </a:pP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        核能行业协会于</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2018</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年</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10</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月</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26</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日</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—11</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月</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2</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日组织进行了福清</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3#</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4#</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机组施工质量评价活动，中广核集团派出了中广核工程有限公司土建、安装、焊接、调试、质保共计</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8</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人参加。</a:t>
                      </a:r>
                      <a:endParaRPr lang="zh-CN" altLang="en-US" sz="1800" kern="1200" dirty="0">
                        <a:solidFill>
                          <a:schemeClr val="dk1"/>
                        </a:solidFill>
                        <a:latin typeface="微软雅黑" panose="020B0503020204020204" pitchFamily="34" charset="-122"/>
                        <a:ea typeface="微软雅黑" panose="020B0503020204020204" pitchFamily="34" charset="-122"/>
                        <a:cs typeface=""/>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sp>
        <p:nvSpPr>
          <p:cNvPr id="20" name="矩形 19"/>
          <p:cNvSpPr/>
          <p:nvPr/>
        </p:nvSpPr>
        <p:spPr>
          <a:xfrm>
            <a:off x="4355976" y="3145161"/>
            <a:ext cx="4197052" cy="331299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pPr>
            <a:r>
              <a:rPr lang="en-US" altLang="zh-CN" dirty="0" smtClean="0">
                <a:solidFill>
                  <a:schemeClr val="tx1"/>
                </a:solidFill>
              </a:rPr>
              <a:t>        </a:t>
            </a:r>
            <a:r>
              <a:rPr lang="zh-CN" altLang="zh-CN" dirty="0" smtClean="0">
                <a:solidFill>
                  <a:schemeClr val="tx1"/>
                </a:solidFill>
              </a:rPr>
              <a:t>中国</a:t>
            </a:r>
            <a:r>
              <a:rPr lang="zh-CN" altLang="zh-CN" dirty="0">
                <a:solidFill>
                  <a:schemeClr val="tx1"/>
                </a:solidFill>
              </a:rPr>
              <a:t>施工企业管理协会于近日发布了《关于公布</a:t>
            </a:r>
            <a:r>
              <a:rPr lang="en-US" altLang="zh-CN" dirty="0">
                <a:solidFill>
                  <a:schemeClr val="tx1"/>
                </a:solidFill>
              </a:rPr>
              <a:t>2018-2019</a:t>
            </a:r>
            <a:r>
              <a:rPr lang="zh-CN" altLang="zh-CN" dirty="0">
                <a:solidFill>
                  <a:schemeClr val="tx1"/>
                </a:solidFill>
              </a:rPr>
              <a:t>年度第二批国家优质工程奖入选工程名单的通知》，</a:t>
            </a:r>
            <a:r>
              <a:rPr lang="zh-CN" altLang="en-US" dirty="0">
                <a:solidFill>
                  <a:schemeClr val="tx1"/>
                </a:solidFill>
              </a:rPr>
              <a:t>福清</a:t>
            </a:r>
            <a:r>
              <a:rPr lang="zh-CN" altLang="zh-CN" dirty="0">
                <a:solidFill>
                  <a:schemeClr val="tx1"/>
                </a:solidFill>
              </a:rPr>
              <a:t>核电</a:t>
            </a:r>
            <a:r>
              <a:rPr lang="en-US" altLang="zh-CN" dirty="0">
                <a:solidFill>
                  <a:schemeClr val="tx1"/>
                </a:solidFill>
              </a:rPr>
              <a:t>3</a:t>
            </a:r>
            <a:r>
              <a:rPr lang="zh-CN" altLang="zh-CN" dirty="0">
                <a:solidFill>
                  <a:schemeClr val="tx1"/>
                </a:solidFill>
              </a:rPr>
              <a:t>、</a:t>
            </a:r>
            <a:r>
              <a:rPr lang="en-US" altLang="zh-CN" dirty="0">
                <a:solidFill>
                  <a:schemeClr val="tx1"/>
                </a:solidFill>
              </a:rPr>
              <a:t>4</a:t>
            </a:r>
            <a:r>
              <a:rPr lang="zh-CN" altLang="zh-CN" dirty="0">
                <a:solidFill>
                  <a:schemeClr val="tx1"/>
                </a:solidFill>
              </a:rPr>
              <a:t>号机组获得</a:t>
            </a:r>
            <a:r>
              <a:rPr lang="en-US" altLang="zh-CN" dirty="0">
                <a:solidFill>
                  <a:schemeClr val="tx1"/>
                </a:solidFill>
              </a:rPr>
              <a:t>2018-2019</a:t>
            </a:r>
            <a:r>
              <a:rPr lang="zh-CN" altLang="zh-CN" dirty="0">
                <a:solidFill>
                  <a:schemeClr val="tx1"/>
                </a:solidFill>
              </a:rPr>
              <a:t>年度国家优质工程奖</a:t>
            </a:r>
            <a:r>
              <a:rPr lang="zh-CN" altLang="zh-CN" dirty="0" smtClean="0">
                <a:solidFill>
                  <a:schemeClr val="tx1"/>
                </a:solidFill>
              </a:rPr>
              <a:t>。</a:t>
            </a:r>
            <a:endParaRPr lang="en-US" altLang="zh-CN" dirty="0" smtClean="0">
              <a:solidFill>
                <a:schemeClr val="tx1"/>
              </a:solidFill>
            </a:endParaRPr>
          </a:p>
          <a:p>
            <a:pPr>
              <a:lnSpc>
                <a:spcPct val="125000"/>
              </a:lnSpc>
            </a:pPr>
            <a:r>
              <a:rPr lang="en-US" altLang="zh-CN" dirty="0">
                <a:solidFill>
                  <a:schemeClr val="tx1"/>
                </a:solidFill>
              </a:rPr>
              <a:t> </a:t>
            </a:r>
            <a:r>
              <a:rPr lang="en-US" altLang="zh-CN" dirty="0" smtClean="0">
                <a:solidFill>
                  <a:schemeClr val="tx1"/>
                </a:solidFill>
              </a:rPr>
              <a:t>       </a:t>
            </a:r>
            <a:r>
              <a:rPr lang="zh-CN" altLang="zh-CN" dirty="0" smtClean="0">
                <a:solidFill>
                  <a:schemeClr val="tx1"/>
                </a:solidFill>
              </a:rPr>
              <a:t>这</a:t>
            </a:r>
            <a:r>
              <a:rPr lang="zh-CN" altLang="zh-CN" dirty="0">
                <a:solidFill>
                  <a:schemeClr val="tx1"/>
                </a:solidFill>
              </a:rPr>
              <a:t>是我国核电项目首次获得国家优质工程</a:t>
            </a:r>
            <a:r>
              <a:rPr lang="zh-CN" altLang="en-US" dirty="0">
                <a:solidFill>
                  <a:schemeClr val="tx1"/>
                </a:solidFill>
              </a:rPr>
              <a:t>金</a:t>
            </a:r>
            <a:r>
              <a:rPr lang="zh-CN" altLang="zh-CN" dirty="0">
                <a:solidFill>
                  <a:schemeClr val="tx1"/>
                </a:solidFill>
              </a:rPr>
              <a:t>奖。</a:t>
            </a:r>
          </a:p>
        </p:txBody>
      </p:sp>
      <p:sp>
        <p:nvSpPr>
          <p:cNvPr id="21"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评价组织</a:t>
            </a:r>
            <a:endParaRPr lang="zh-CN" altLang="en-US" sz="2800" b="1" dirty="0">
              <a:solidFill>
                <a:schemeClr val="tx1"/>
              </a:solidFill>
              <a:latin typeface="微软雅黑" pitchFamily="34" charset="-122"/>
              <a:ea typeface="微软雅黑" pitchFamily="34" charset="-122"/>
            </a:endParaRPr>
          </a:p>
        </p:txBody>
      </p:sp>
      <p:grpSp>
        <p:nvGrpSpPr>
          <p:cNvPr id="22"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01</a:t>
              </a:r>
              <a:endParaRPr lang="en-US" altLang="zh-CN" sz="2000" dirty="0">
                <a:solidFill>
                  <a:schemeClr val="bg1">
                    <a:lumMod val="100000"/>
                  </a:schemeClr>
                </a:solidFill>
                <a:latin typeface="Impact" panose="020B0806030902050204" pitchFamily="34" charset="0"/>
              </a:endParaRPr>
            </a:p>
          </p:txBody>
        </p:sp>
        <p:sp>
          <p:nvSpPr>
            <p:cNvPr id="2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785" y="2990949"/>
            <a:ext cx="2995151" cy="36064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9105853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燕尾形 16"/>
          <p:cNvSpPr/>
          <p:nvPr/>
        </p:nvSpPr>
        <p:spPr bwMode="auto">
          <a:xfrm>
            <a:off x="251621" y="835252"/>
            <a:ext cx="215900" cy="269875"/>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a:solidFill>
                <a:srgbClr val="004A86"/>
              </a:solidFill>
            </a:endParaRPr>
          </a:p>
        </p:txBody>
      </p:sp>
      <p:graphicFrame>
        <p:nvGraphicFramePr>
          <p:cNvPr id="20" name="表格 19"/>
          <p:cNvGraphicFramePr>
            <a:graphicFrameLocks noGrp="1"/>
          </p:cNvGraphicFramePr>
          <p:nvPr>
            <p:extLst>
              <p:ext uri="{D42A27DB-BD31-4B8C-83A1-F6EECF244321}">
                <p14:modId xmlns:p14="http://schemas.microsoft.com/office/powerpoint/2010/main" val="3693877179"/>
              </p:ext>
            </p:extLst>
          </p:nvPr>
        </p:nvGraphicFramePr>
        <p:xfrm>
          <a:off x="539552" y="1311166"/>
          <a:ext cx="8119243" cy="1554480"/>
        </p:xfrm>
        <a:graphic>
          <a:graphicData uri="http://schemas.openxmlformats.org/drawingml/2006/table">
            <a:tbl>
              <a:tblPr firstRow="1" bandRow="1"/>
              <a:tblGrid>
                <a:gridCol w="8119243"/>
              </a:tblGrid>
              <a:tr h="264150">
                <a:tc>
                  <a:txBody>
                    <a:bodyPr/>
                    <a:lstStyle>
                      <a:lvl1pPr marL="0" algn="l" defTabSz="914400" rtl="0" eaLnBrk="1" latinLnBrk="0" hangingPunct="1">
                        <a:defRPr sz="1800" b="1" kern="1200">
                          <a:solidFill>
                            <a:schemeClr val="lt1"/>
                          </a:solidFill>
                          <a:latin typeface="Arial"/>
                          <a:ea typeface="SimHei"/>
                          <a:cs typeface=""/>
                        </a:defRPr>
                      </a:lvl1pPr>
                      <a:lvl2pPr marL="457200" algn="l" defTabSz="914400" rtl="0" eaLnBrk="1" latinLnBrk="0" hangingPunct="1">
                        <a:defRPr sz="1800" b="1" kern="1200">
                          <a:solidFill>
                            <a:schemeClr val="lt1"/>
                          </a:solidFill>
                          <a:latin typeface="Arial"/>
                          <a:ea typeface="SimHei"/>
                          <a:cs typeface=""/>
                        </a:defRPr>
                      </a:lvl2pPr>
                      <a:lvl3pPr marL="914400" algn="l" defTabSz="914400" rtl="0" eaLnBrk="1" latinLnBrk="0" hangingPunct="1">
                        <a:defRPr sz="1800" b="1" kern="1200">
                          <a:solidFill>
                            <a:schemeClr val="lt1"/>
                          </a:solidFill>
                          <a:latin typeface="Arial"/>
                          <a:ea typeface="SimHei"/>
                          <a:cs typeface=""/>
                        </a:defRPr>
                      </a:lvl3pPr>
                      <a:lvl4pPr marL="1371600" algn="l" defTabSz="914400" rtl="0" eaLnBrk="1" latinLnBrk="0" hangingPunct="1">
                        <a:defRPr sz="1800" b="1" kern="1200">
                          <a:solidFill>
                            <a:schemeClr val="lt1"/>
                          </a:solidFill>
                          <a:latin typeface="Arial"/>
                          <a:ea typeface="SimHei"/>
                          <a:cs typeface=""/>
                        </a:defRPr>
                      </a:lvl4pPr>
                      <a:lvl5pPr marL="1828800" algn="l" defTabSz="914400" rtl="0" eaLnBrk="1" latinLnBrk="0" hangingPunct="1">
                        <a:defRPr sz="1800" b="1" kern="1200">
                          <a:solidFill>
                            <a:schemeClr val="lt1"/>
                          </a:solidFill>
                          <a:latin typeface="Arial"/>
                          <a:ea typeface="SimHei"/>
                          <a:cs typeface=""/>
                        </a:defRPr>
                      </a:lvl5pPr>
                      <a:lvl6pPr marL="2286000" algn="l" defTabSz="914400" rtl="0" eaLnBrk="1" latinLnBrk="0" hangingPunct="1">
                        <a:defRPr sz="1800" b="1" kern="1200">
                          <a:solidFill>
                            <a:schemeClr val="lt1"/>
                          </a:solidFill>
                          <a:latin typeface="Arial"/>
                          <a:ea typeface="SimHei"/>
                          <a:cs typeface=""/>
                        </a:defRPr>
                      </a:lvl6pPr>
                      <a:lvl7pPr marL="2743200" algn="l" defTabSz="914400" rtl="0" eaLnBrk="1" latinLnBrk="0" hangingPunct="1">
                        <a:defRPr sz="1800" b="1" kern="1200">
                          <a:solidFill>
                            <a:schemeClr val="lt1"/>
                          </a:solidFill>
                          <a:latin typeface="Arial"/>
                          <a:ea typeface="SimHei"/>
                          <a:cs typeface=""/>
                        </a:defRPr>
                      </a:lvl7pPr>
                      <a:lvl8pPr marL="3200400" algn="l" defTabSz="914400" rtl="0" eaLnBrk="1" latinLnBrk="0" hangingPunct="1">
                        <a:defRPr sz="1800" b="1" kern="1200">
                          <a:solidFill>
                            <a:schemeClr val="lt1"/>
                          </a:solidFill>
                          <a:latin typeface="Arial"/>
                          <a:ea typeface="SimHei"/>
                          <a:cs typeface=""/>
                        </a:defRPr>
                      </a:lvl8pPr>
                      <a:lvl9pPr marL="3657600" algn="l" defTabSz="914400" rtl="0" eaLnBrk="1" latinLnBrk="0" hangingPunct="1">
                        <a:defRPr sz="1800" b="1" kern="1200">
                          <a:solidFill>
                            <a:schemeClr val="lt1"/>
                          </a:solidFill>
                          <a:latin typeface="Arial"/>
                          <a:ea typeface="SimHei"/>
                          <a:cs typeface=""/>
                        </a:defRPr>
                      </a:lvl9pPr>
                    </a:lstStyle>
                    <a:p>
                      <a:r>
                        <a:rPr lang="zh-CN" altLang="en-US" sz="2000" b="1" kern="1200" dirty="0" smtClean="0">
                          <a:solidFill>
                            <a:schemeClr val="lt1"/>
                          </a:solidFill>
                          <a:latin typeface="微软雅黑" panose="020B0503020204020204" pitchFamily="34" charset="-122"/>
                          <a:ea typeface="微软雅黑" panose="020B0503020204020204" pitchFamily="34" charset="-122"/>
                          <a:cs typeface=""/>
                        </a:rPr>
                        <a:t>评估队</a:t>
                      </a:r>
                      <a:r>
                        <a:rPr lang="en-US" altLang="zh-CN" sz="2000" b="1" kern="1200" dirty="0" smtClean="0">
                          <a:solidFill>
                            <a:srgbClr val="FF0000"/>
                          </a:solidFill>
                          <a:latin typeface="微软雅黑" panose="020B0503020204020204" pitchFamily="34" charset="-122"/>
                          <a:ea typeface="微软雅黑" panose="020B0503020204020204" pitchFamily="34" charset="-122"/>
                          <a:cs typeface=""/>
                        </a:rPr>
                        <a:t>——</a:t>
                      </a:r>
                      <a:r>
                        <a:rPr lang="zh-CN" altLang="en-US" sz="2000" b="1" kern="1200" dirty="0" smtClean="0">
                          <a:solidFill>
                            <a:srgbClr val="FF0000"/>
                          </a:solidFill>
                          <a:latin typeface="微软雅黑" panose="020B0503020204020204" pitchFamily="34" charset="-122"/>
                          <a:ea typeface="微软雅黑" panose="020B0503020204020204" pitchFamily="34" charset="-122"/>
                          <a:cs typeface=""/>
                        </a:rPr>
                        <a:t>中广核集团</a:t>
                      </a:r>
                      <a:endParaRPr lang="zh-CN" altLang="en-US" sz="2000" b="1" kern="1200" dirty="0">
                        <a:solidFill>
                          <a:srgbClr val="FF0000"/>
                        </a:solidFill>
                        <a:latin typeface="微软雅黑" panose="020B0503020204020204" pitchFamily="34" charset="-122"/>
                        <a:ea typeface="微软雅黑" panose="020B0503020204020204" pitchFamily="34" charset="-122"/>
                        <a:cs typeface=""/>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69AC"/>
                    </a:solidFill>
                  </a:tcPr>
                </a:tc>
              </a:tr>
              <a:tr h="455930">
                <a:tc>
                  <a:txBody>
                    <a:bodyPr/>
                    <a:lstStyle>
                      <a:lvl1pPr marL="0" algn="l" defTabSz="914400" rtl="0" eaLnBrk="1" latinLnBrk="0" hangingPunct="1">
                        <a:defRPr sz="1800" kern="1200">
                          <a:solidFill>
                            <a:schemeClr val="dk1"/>
                          </a:solidFill>
                          <a:latin typeface="Arial"/>
                          <a:ea typeface="SimHei"/>
                          <a:cs typeface=""/>
                        </a:defRPr>
                      </a:lvl1pPr>
                      <a:lvl2pPr marL="457200" algn="l" defTabSz="914400" rtl="0" eaLnBrk="1" latinLnBrk="0" hangingPunct="1">
                        <a:defRPr sz="1800" kern="1200">
                          <a:solidFill>
                            <a:schemeClr val="dk1"/>
                          </a:solidFill>
                          <a:latin typeface="Arial"/>
                          <a:ea typeface="SimHei"/>
                          <a:cs typeface=""/>
                        </a:defRPr>
                      </a:lvl2pPr>
                      <a:lvl3pPr marL="914400" algn="l" defTabSz="914400" rtl="0" eaLnBrk="1" latinLnBrk="0" hangingPunct="1">
                        <a:defRPr sz="1800" kern="1200">
                          <a:solidFill>
                            <a:schemeClr val="dk1"/>
                          </a:solidFill>
                          <a:latin typeface="Arial"/>
                          <a:ea typeface="SimHei"/>
                          <a:cs typeface=""/>
                        </a:defRPr>
                      </a:lvl3pPr>
                      <a:lvl4pPr marL="1371600" algn="l" defTabSz="914400" rtl="0" eaLnBrk="1" latinLnBrk="0" hangingPunct="1">
                        <a:defRPr sz="1800" kern="1200">
                          <a:solidFill>
                            <a:schemeClr val="dk1"/>
                          </a:solidFill>
                          <a:latin typeface="Arial"/>
                          <a:ea typeface="SimHei"/>
                          <a:cs typeface=""/>
                        </a:defRPr>
                      </a:lvl4pPr>
                      <a:lvl5pPr marL="1828800" algn="l" defTabSz="914400" rtl="0" eaLnBrk="1" latinLnBrk="0" hangingPunct="1">
                        <a:defRPr sz="1800" kern="1200">
                          <a:solidFill>
                            <a:schemeClr val="dk1"/>
                          </a:solidFill>
                          <a:latin typeface="Arial"/>
                          <a:ea typeface="SimHei"/>
                          <a:cs typeface=""/>
                        </a:defRPr>
                      </a:lvl5pPr>
                      <a:lvl6pPr marL="2286000" algn="l" defTabSz="914400" rtl="0" eaLnBrk="1" latinLnBrk="0" hangingPunct="1">
                        <a:defRPr sz="1800" kern="1200">
                          <a:solidFill>
                            <a:schemeClr val="dk1"/>
                          </a:solidFill>
                          <a:latin typeface="Arial"/>
                          <a:ea typeface="SimHei"/>
                          <a:cs typeface=""/>
                        </a:defRPr>
                      </a:lvl6pPr>
                      <a:lvl7pPr marL="2743200" algn="l" defTabSz="914400" rtl="0" eaLnBrk="1" latinLnBrk="0" hangingPunct="1">
                        <a:defRPr sz="1800" kern="1200">
                          <a:solidFill>
                            <a:schemeClr val="dk1"/>
                          </a:solidFill>
                          <a:latin typeface="Arial"/>
                          <a:ea typeface="SimHei"/>
                          <a:cs typeface=""/>
                        </a:defRPr>
                      </a:lvl7pPr>
                      <a:lvl8pPr marL="3200400" algn="l" defTabSz="914400" rtl="0" eaLnBrk="1" latinLnBrk="0" hangingPunct="1">
                        <a:defRPr sz="1800" kern="1200">
                          <a:solidFill>
                            <a:schemeClr val="dk1"/>
                          </a:solidFill>
                          <a:latin typeface="Arial"/>
                          <a:ea typeface="SimHei"/>
                          <a:cs typeface=""/>
                        </a:defRPr>
                      </a:lvl8pPr>
                      <a:lvl9pPr marL="3657600" algn="l" defTabSz="914400" rtl="0" eaLnBrk="1" latinLnBrk="0" hangingPunct="1">
                        <a:defRPr sz="1800" kern="1200">
                          <a:solidFill>
                            <a:schemeClr val="dk1"/>
                          </a:solidFill>
                          <a:latin typeface="Arial"/>
                          <a:ea typeface="SimHei"/>
                          <a:cs typeface=""/>
                        </a:defRPr>
                      </a:lvl9pPr>
                    </a:lstStyle>
                    <a:p>
                      <a:pPr marL="0" marR="0" indent="0" algn="l" defTabSz="914400" rtl="0" eaLnBrk="1" fontAlgn="auto" latinLnBrk="0" hangingPunct="1">
                        <a:lnSpc>
                          <a:spcPts val="2800"/>
                        </a:lnSpc>
                        <a:spcBef>
                          <a:spcPts val="0"/>
                        </a:spcBef>
                        <a:spcAft>
                          <a:spcPts val="0"/>
                        </a:spcAft>
                        <a:buClrTx/>
                        <a:buSzTx/>
                        <a:buFontTx/>
                        <a:buNone/>
                        <a:tabLst/>
                        <a:defRPr/>
                      </a:pP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      基于评估经验，中广核集团于</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2019</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年</a:t>
                      </a:r>
                      <a:r>
                        <a:rPr lang="en-US" altLang="zh-CN" sz="1800" kern="1200" dirty="0" smtClean="0">
                          <a:solidFill>
                            <a:schemeClr val="dk1"/>
                          </a:solidFill>
                          <a:latin typeface="微软雅黑" panose="020B0503020204020204" pitchFamily="34" charset="-122"/>
                          <a:ea typeface="微软雅黑" panose="020B0503020204020204" pitchFamily="34" charset="-122"/>
                          <a:cs typeface=""/>
                        </a:rPr>
                        <a:t>1</a:t>
                      </a:r>
                      <a:r>
                        <a:rPr lang="zh-CN" altLang="en-US" sz="1800" kern="1200" dirty="0" smtClean="0">
                          <a:solidFill>
                            <a:schemeClr val="dk1"/>
                          </a:solidFill>
                          <a:latin typeface="微软雅黑" panose="020B0503020204020204" pitchFamily="34" charset="-122"/>
                          <a:ea typeface="微软雅黑" panose="020B0503020204020204" pitchFamily="34" charset="-122"/>
                          <a:cs typeface=""/>
                        </a:rPr>
                        <a:t>月开始组建“核能优质工程施工质量评估队和专家库”，</a:t>
                      </a:r>
                      <a:r>
                        <a:rPr lang="zh-CN" altLang="en-US" dirty="0" smtClean="0">
                          <a:solidFill>
                            <a:schemeClr val="dk1"/>
                          </a:solidFill>
                          <a:latin typeface="微软雅黑" panose="020B0503020204020204" pitchFamily="34" charset="-122"/>
                          <a:ea typeface="微软雅黑" panose="020B0503020204020204" pitchFamily="34" charset="-122"/>
                        </a:rPr>
                        <a:t>配备专业质量评估专家（统筹考虑设置 </a:t>
                      </a:r>
                      <a:r>
                        <a:rPr lang="en-US" altLang="zh-CN" dirty="0" smtClean="0">
                          <a:solidFill>
                            <a:schemeClr val="dk1"/>
                          </a:solidFill>
                          <a:latin typeface="微软雅黑" panose="020B0503020204020204" pitchFamily="34" charset="-122"/>
                          <a:ea typeface="微软雅黑" panose="020B0503020204020204" pitchFamily="34" charset="-122"/>
                        </a:rPr>
                        <a:t>AB</a:t>
                      </a:r>
                      <a:r>
                        <a:rPr lang="zh-CN" altLang="en-US" dirty="0" smtClean="0">
                          <a:solidFill>
                            <a:schemeClr val="dk1"/>
                          </a:solidFill>
                          <a:latin typeface="微软雅黑" panose="020B0503020204020204" pitchFamily="34" charset="-122"/>
                          <a:ea typeface="微软雅黑" panose="020B0503020204020204" pitchFamily="34" charset="-122"/>
                        </a:rPr>
                        <a:t>角），并增设副队长、协调员等职责人员。</a:t>
                      </a:r>
                      <a:endParaRPr lang="zh-CN" altLang="en-US" sz="1800" kern="1200" dirty="0">
                        <a:solidFill>
                          <a:schemeClr val="dk1"/>
                        </a:solidFill>
                        <a:latin typeface="微软雅黑" panose="020B0503020204020204" pitchFamily="34" charset="-122"/>
                        <a:ea typeface="微软雅黑" panose="020B0503020204020204" pitchFamily="34" charset="-122"/>
                        <a:cs typeface=""/>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69AC">
                        <a:tint val="40000"/>
                      </a:srgbClr>
                    </a:solidFill>
                  </a:tcPr>
                </a:tc>
              </a:tr>
            </a:tbl>
          </a:graphicData>
        </a:graphic>
      </p:graphicFrame>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711" y="2932359"/>
            <a:ext cx="3349241" cy="36724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37" t="4346" r="24813" b="5243"/>
          <a:stretch/>
        </p:blipFill>
        <p:spPr bwMode="auto">
          <a:xfrm>
            <a:off x="4793906" y="2932359"/>
            <a:ext cx="3594518" cy="38090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8" name="TextBox 3"/>
          <p:cNvSpPr txBox="1">
            <a:spLocks noChangeArrowheads="1"/>
          </p:cNvSpPr>
          <p:nvPr/>
        </p:nvSpPr>
        <p:spPr bwMode="auto">
          <a:xfrm>
            <a:off x="971600" y="692696"/>
            <a:ext cx="59039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500"/>
              </a:spcBef>
              <a:buFont typeface="Arial" charset="0"/>
              <a:buChar char="•"/>
              <a:defRPr sz="3200">
                <a:solidFill>
                  <a:srgbClr val="3B3837"/>
                </a:solidFill>
                <a:latin typeface="Arial" charset="0"/>
                <a:ea typeface="黑体" pitchFamily="49" charset="-122"/>
              </a:defRPr>
            </a:lvl1pPr>
            <a:lvl2pPr marL="431800" indent="-215900">
              <a:lnSpc>
                <a:spcPct val="110000"/>
              </a:lnSpc>
              <a:spcBef>
                <a:spcPts val="400"/>
              </a:spcBef>
              <a:buFont typeface="Arial" charset="0"/>
              <a:buChar char="–"/>
              <a:defRPr sz="1600">
                <a:solidFill>
                  <a:srgbClr val="3B3837"/>
                </a:solidFill>
                <a:latin typeface="Arial" charset="0"/>
                <a:ea typeface="黑体" pitchFamily="49" charset="-122"/>
              </a:defRPr>
            </a:lvl2pPr>
            <a:lvl3pPr marL="647700" indent="-179388">
              <a:lnSpc>
                <a:spcPct val="110000"/>
              </a:lnSpc>
              <a:spcBef>
                <a:spcPts val="400"/>
              </a:spcBef>
              <a:buFont typeface="Arial" charset="0"/>
              <a:buChar char="•"/>
              <a:defRPr sz="1600">
                <a:solidFill>
                  <a:srgbClr val="3B3837"/>
                </a:solidFill>
                <a:latin typeface="Arial" charset="0"/>
                <a:ea typeface="黑体" pitchFamily="49" charset="-122"/>
              </a:defRPr>
            </a:lvl3pPr>
            <a:lvl4pPr marL="863600" indent="-215900">
              <a:lnSpc>
                <a:spcPct val="110000"/>
              </a:lnSpc>
              <a:spcBef>
                <a:spcPts val="400"/>
              </a:spcBef>
              <a:buFont typeface="Arial" charset="0"/>
              <a:buChar char="–"/>
              <a:defRPr sz="1600">
                <a:solidFill>
                  <a:srgbClr val="3B3837"/>
                </a:solidFill>
                <a:latin typeface="Arial" charset="0"/>
                <a:ea typeface="黑体" pitchFamily="49" charset="-122"/>
              </a:defRPr>
            </a:lvl4pPr>
            <a:lvl5pPr marL="2057400" indent="-228600">
              <a:lnSpc>
                <a:spcPct val="110000"/>
              </a:lnSpc>
              <a:spcBef>
                <a:spcPct val="20000"/>
              </a:spcBef>
              <a:buFont typeface="Arial" charset="0"/>
              <a:buChar char="»"/>
              <a:defRPr sz="1600">
                <a:solidFill>
                  <a:srgbClr val="3B3837"/>
                </a:solidFill>
                <a:latin typeface="Arial" charset="0"/>
                <a:ea typeface="黑体" pitchFamily="49" charset="-122"/>
              </a:defRPr>
            </a:lvl5pPr>
            <a:lvl6pPr marL="25146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6pPr>
            <a:lvl7pPr marL="29718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7pPr>
            <a:lvl8pPr marL="34290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8pPr>
            <a:lvl9pPr marL="3886200" indent="-228600" eaLnBrk="0" fontAlgn="base" hangingPunct="0">
              <a:lnSpc>
                <a:spcPct val="110000"/>
              </a:lnSpc>
              <a:spcBef>
                <a:spcPct val="20000"/>
              </a:spcBef>
              <a:spcAft>
                <a:spcPct val="0"/>
              </a:spcAft>
              <a:buFont typeface="Arial" charset="0"/>
              <a:buChar char="»"/>
              <a:defRPr sz="1600">
                <a:solidFill>
                  <a:srgbClr val="3B3837"/>
                </a:solidFill>
                <a:latin typeface="Arial" charset="0"/>
                <a:ea typeface="黑体" pitchFamily="49" charset="-122"/>
              </a:defRPr>
            </a:lvl9pPr>
          </a:lstStyle>
          <a:p>
            <a:pPr>
              <a:lnSpc>
                <a:spcPct val="100000"/>
              </a:lnSpc>
              <a:spcBef>
                <a:spcPct val="0"/>
              </a:spcBef>
              <a:buFontTx/>
              <a:buNone/>
            </a:pPr>
            <a:r>
              <a:rPr lang="zh-CN" altLang="en-US" sz="2800" b="1" dirty="0" smtClean="0">
                <a:solidFill>
                  <a:schemeClr val="tx1"/>
                </a:solidFill>
                <a:latin typeface="微软雅黑" pitchFamily="34" charset="-122"/>
                <a:ea typeface="微软雅黑" pitchFamily="34" charset="-122"/>
              </a:rPr>
              <a:t>  评价组织</a:t>
            </a:r>
            <a:endParaRPr lang="zh-CN" altLang="en-US" sz="2800" b="1" dirty="0">
              <a:solidFill>
                <a:schemeClr val="tx1"/>
              </a:solidFill>
              <a:latin typeface="微软雅黑" pitchFamily="34" charset="-122"/>
              <a:ea typeface="微软雅黑" pitchFamily="34" charset="-122"/>
            </a:endParaRPr>
          </a:p>
        </p:txBody>
      </p:sp>
      <p:grpSp>
        <p:nvGrpSpPr>
          <p:cNvPr id="19" name="îṥlïḓê"/>
          <p:cNvGrpSpPr/>
          <p:nvPr/>
        </p:nvGrpSpPr>
        <p:grpSpPr>
          <a:xfrm>
            <a:off x="132221" y="692696"/>
            <a:ext cx="839380" cy="792088"/>
            <a:chOff x="1468531" y="1871421"/>
            <a:chExt cx="2080967" cy="1983665"/>
          </a:xfrm>
        </p:grpSpPr>
        <p:sp>
          <p:nvSpPr>
            <p:cNvPr id="23"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4"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2000"/>
            </a:p>
          </p:txBody>
        </p:sp>
        <p:sp>
          <p:nvSpPr>
            <p:cNvPr id="25" name="ï$ľïḓè"/>
            <p:cNvSpPr/>
            <p:nvPr/>
          </p:nvSpPr>
          <p:spPr bwMode="auto">
            <a:xfrm>
              <a:off x="2219772" y="2167905"/>
              <a:ext cx="1188132" cy="1188132"/>
            </a:xfrm>
            <a:prstGeom prst="ellipse">
              <a:avLst/>
            </a:prstGeom>
            <a:solidFill>
              <a:schemeClr val="accent1">
                <a:lumMod val="100000"/>
              </a:schemeClr>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2000" dirty="0" smtClean="0">
                  <a:solidFill>
                    <a:schemeClr val="bg1">
                      <a:lumMod val="100000"/>
                    </a:schemeClr>
                  </a:solidFill>
                  <a:latin typeface="Impact" panose="020B0806030902050204" pitchFamily="34" charset="0"/>
                </a:rPr>
                <a:t>01</a:t>
              </a:r>
              <a:endParaRPr lang="en-US" altLang="zh-CN" sz="2000" dirty="0">
                <a:solidFill>
                  <a:schemeClr val="bg1">
                    <a:lumMod val="100000"/>
                  </a:schemeClr>
                </a:solidFill>
                <a:latin typeface="Impact" panose="020B0806030902050204" pitchFamily="34" charset="0"/>
              </a:endParaRPr>
            </a:p>
          </p:txBody>
        </p:sp>
        <p:sp>
          <p:nvSpPr>
            <p:cNvPr id="26"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2000"/>
            </a:p>
          </p:txBody>
        </p:sp>
        <p:sp>
          <p:nvSpPr>
            <p:cNvPr id="27"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2000"/>
            </a:p>
          </p:txBody>
        </p:sp>
        <p:sp>
          <p:nvSpPr>
            <p:cNvPr id="28"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2000"/>
            </a:p>
          </p:txBody>
        </p:sp>
      </p:grpSp>
      <p:sp>
        <p:nvSpPr>
          <p:cNvPr id="29" name="Shape 314"/>
          <p:cNvSpPr/>
          <p:nvPr/>
        </p:nvSpPr>
        <p:spPr>
          <a:xfrm flipV="1">
            <a:off x="948556" y="1268760"/>
            <a:ext cx="8159948" cy="14765"/>
          </a:xfrm>
          <a:prstGeom prst="line">
            <a:avLst/>
          </a:prstGeom>
          <a:ln w="3175">
            <a:solidFill>
              <a:schemeClr val="bg1">
                <a:lumMod val="65000"/>
              </a:schemeClr>
            </a:solidFill>
            <a:bevel/>
          </a:ln>
        </p:spPr>
        <p:txBody>
          <a:bodyPr lIns="45719" rIns="45719"/>
          <a:lstStyle/>
          <a:p>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txBox="1">
            <a:spLocks noGrp="1"/>
          </p:cNvSpPr>
          <p:nvPr>
            <p:ph type="sldNum" sz="quarter" idx="4"/>
          </p:nvPr>
        </p:nvSpPr>
        <p:spPr>
          <a:noFill/>
          <a:ln>
            <a:noFill/>
          </a:ln>
        </p:spPr>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600" dirty="0">
                <a:solidFill>
                  <a:srgbClr val="A6A6A6"/>
                </a:solidFill>
                <a:ea typeface="黑体" panose="02010609060101010101" pitchFamily="2" charset="-122"/>
              </a:rPr>
              <a:t>9</a:t>
            </a:fld>
            <a:endParaRPr lang="zh-CN" altLang="en-US" sz="600" dirty="0">
              <a:solidFill>
                <a:srgbClr val="A6A6A6"/>
              </a:solidFill>
              <a:ea typeface="黑体" panose="02010609060101010101" pitchFamily="2" charset="-122"/>
            </a:endParaRPr>
          </a:p>
        </p:txBody>
      </p:sp>
      <p:grpSp>
        <p:nvGrpSpPr>
          <p:cNvPr id="7" name="îṥlïḓê"/>
          <p:cNvGrpSpPr/>
          <p:nvPr/>
        </p:nvGrpSpPr>
        <p:grpSpPr>
          <a:xfrm>
            <a:off x="3203848" y="1628800"/>
            <a:ext cx="2430270" cy="2232248"/>
            <a:chOff x="1468531" y="1871421"/>
            <a:chExt cx="2080967" cy="1983665"/>
          </a:xfrm>
        </p:grpSpPr>
        <p:sp>
          <p:nvSpPr>
            <p:cNvPr id="8" name="ïŝḻïḓê"/>
            <p:cNvSpPr/>
            <p:nvPr/>
          </p:nvSpPr>
          <p:spPr bwMode="auto">
            <a:xfrm>
              <a:off x="1751720" y="2659689"/>
              <a:ext cx="796931" cy="796931"/>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9" name="îślîdé"/>
            <p:cNvSpPr/>
            <p:nvPr/>
          </p:nvSpPr>
          <p:spPr bwMode="auto">
            <a:xfrm>
              <a:off x="1847528" y="1880828"/>
              <a:ext cx="966310" cy="966310"/>
            </a:xfrm>
            <a:prstGeom prst="ellipse">
              <a:avLst/>
            </a:prstGeom>
            <a:solidFill>
              <a:schemeClr val="accent2">
                <a:alpha val="70000"/>
              </a:schemeClr>
            </a:solidFill>
            <a:ln w="19050">
              <a:noFill/>
              <a:round/>
              <a:headEnd/>
              <a:tailEnd/>
            </a:ln>
          </p:spPr>
          <p:txBody>
            <a:bodyPr anchor="ctr"/>
            <a:lstStyle/>
            <a:p>
              <a:pPr algn="ctr"/>
              <a:endParaRPr sz="6000"/>
            </a:p>
          </p:txBody>
        </p:sp>
        <p:sp>
          <p:nvSpPr>
            <p:cNvPr id="10" name="ï$ľïḓè"/>
            <p:cNvSpPr/>
            <p:nvPr/>
          </p:nvSpPr>
          <p:spPr bwMode="auto">
            <a:xfrm>
              <a:off x="2219772" y="2167905"/>
              <a:ext cx="1188132" cy="1188132"/>
            </a:xfrm>
            <a:prstGeom prst="ellipse">
              <a:avLst/>
            </a:prstGeom>
            <a:solidFill>
              <a:srgbClr val="C00000"/>
            </a:solidFill>
            <a:ln w="19050">
              <a:noFill/>
              <a:round/>
              <a:headEnd/>
              <a:tailEnd/>
            </a:ln>
          </p:spPr>
          <p:txBody>
            <a:bodyPr rot="0" spcFirstLastPara="0" vert="horz" wrap="none" lIns="91440" tIns="45720" rIns="91440" bIns="45720" anchor="ctr" anchorCtr="1" forceAA="0" compatLnSpc="1">
              <a:prstTxWarp prst="textNoShape">
                <a:avLst/>
              </a:prstTxWarp>
              <a:noAutofit/>
            </a:bodyPr>
            <a:lstStyle/>
            <a:p>
              <a:pPr algn="ctr"/>
              <a:r>
                <a:rPr lang="en-US" altLang="zh-CN" sz="6000" dirty="0" smtClean="0">
                  <a:solidFill>
                    <a:schemeClr val="bg1">
                      <a:lumMod val="100000"/>
                    </a:schemeClr>
                  </a:solidFill>
                  <a:latin typeface="Impact" panose="020B0806030902050204" pitchFamily="34" charset="0"/>
                </a:rPr>
                <a:t>02</a:t>
              </a:r>
              <a:endParaRPr lang="en-US" altLang="zh-CN" sz="6000" dirty="0">
                <a:solidFill>
                  <a:schemeClr val="bg1">
                    <a:lumMod val="100000"/>
                  </a:schemeClr>
                </a:solidFill>
                <a:latin typeface="Impact" panose="020B0806030902050204" pitchFamily="34" charset="0"/>
              </a:endParaRPr>
            </a:p>
          </p:txBody>
        </p:sp>
        <p:sp>
          <p:nvSpPr>
            <p:cNvPr id="11" name="íṡḻiḑè"/>
            <p:cNvSpPr/>
            <p:nvPr/>
          </p:nvSpPr>
          <p:spPr bwMode="auto">
            <a:xfrm>
              <a:off x="2687824" y="3456620"/>
              <a:ext cx="398466" cy="398466"/>
            </a:xfrm>
            <a:prstGeom prst="ellipse">
              <a:avLst/>
            </a:prstGeom>
            <a:solidFill>
              <a:schemeClr val="accent3">
                <a:alpha val="70000"/>
              </a:schemeClr>
            </a:solidFill>
            <a:ln w="19050">
              <a:noFill/>
              <a:round/>
              <a:headEnd/>
              <a:tailEnd/>
            </a:ln>
          </p:spPr>
          <p:txBody>
            <a:bodyPr anchor="ctr"/>
            <a:lstStyle/>
            <a:p>
              <a:pPr algn="ctr"/>
              <a:endParaRPr sz="6000"/>
            </a:p>
          </p:txBody>
        </p:sp>
        <p:sp>
          <p:nvSpPr>
            <p:cNvPr id="12" name="î$ľïdè"/>
            <p:cNvSpPr/>
            <p:nvPr/>
          </p:nvSpPr>
          <p:spPr bwMode="auto">
            <a:xfrm>
              <a:off x="1468531" y="2518094"/>
              <a:ext cx="283189" cy="283189"/>
            </a:xfrm>
            <a:prstGeom prst="ellipse">
              <a:avLst/>
            </a:prstGeom>
            <a:solidFill>
              <a:schemeClr val="accent4">
                <a:lumMod val="60000"/>
                <a:lumOff val="40000"/>
                <a:alpha val="70000"/>
              </a:schemeClr>
            </a:solidFill>
            <a:ln w="19050">
              <a:noFill/>
              <a:round/>
              <a:headEnd/>
              <a:tailEnd/>
            </a:ln>
          </p:spPr>
          <p:txBody>
            <a:bodyPr anchor="ctr"/>
            <a:lstStyle/>
            <a:p>
              <a:pPr algn="ctr"/>
              <a:endParaRPr sz="6000"/>
            </a:p>
          </p:txBody>
        </p:sp>
        <p:sp>
          <p:nvSpPr>
            <p:cNvPr id="13" name="ïsliḋè"/>
            <p:cNvSpPr/>
            <p:nvPr/>
          </p:nvSpPr>
          <p:spPr bwMode="auto">
            <a:xfrm>
              <a:off x="3266309" y="1871421"/>
              <a:ext cx="283189" cy="283189"/>
            </a:xfrm>
            <a:prstGeom prst="ellipse">
              <a:avLst/>
            </a:prstGeom>
            <a:solidFill>
              <a:schemeClr val="accent3">
                <a:lumMod val="60000"/>
                <a:lumOff val="40000"/>
                <a:alpha val="70000"/>
              </a:schemeClr>
            </a:solidFill>
            <a:ln w="19050">
              <a:noFill/>
              <a:round/>
              <a:headEnd/>
              <a:tailEnd/>
            </a:ln>
          </p:spPr>
          <p:txBody>
            <a:bodyPr anchor="ctr"/>
            <a:lstStyle/>
            <a:p>
              <a:pPr algn="ctr"/>
              <a:endParaRPr sz="6000"/>
            </a:p>
          </p:txBody>
        </p:sp>
      </p:grpSp>
      <p:sp>
        <p:nvSpPr>
          <p:cNvPr id="14" name="文本占位符 9"/>
          <p:cNvSpPr txBox="1">
            <a:spLocks/>
          </p:cNvSpPr>
          <p:nvPr/>
        </p:nvSpPr>
        <p:spPr bwMode="auto">
          <a:xfrm>
            <a:off x="-13716" y="4064366"/>
            <a:ext cx="9157716" cy="136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ctr" anchorCtr="0" compatLnSpc="1">
            <a:prstTxWarp prst="textNoShape">
              <a:avLst/>
            </a:prstTxWarp>
            <a:noAutofit/>
          </a:bodyPr>
          <a:lstStyle>
            <a:lvl1pPr marL="0" indent="0" algn="l" rtl="0" eaLnBrk="0" fontAlgn="base" hangingPunct="0">
              <a:lnSpc>
                <a:spcPct val="110000"/>
              </a:lnSpc>
              <a:spcBef>
                <a:spcPts val="500"/>
              </a:spcBef>
              <a:spcAft>
                <a:spcPct val="0"/>
              </a:spcAft>
              <a:buFontTx/>
              <a:buNone/>
              <a:defRPr sz="1600" kern="1200" baseline="0">
                <a:solidFill>
                  <a:schemeClr val="bg1">
                    <a:lumMod val="50000"/>
                  </a:schemeClr>
                </a:solidFill>
                <a:latin typeface="+mn-lt"/>
                <a:ea typeface="黑体" pitchFamily="49" charset="-122"/>
                <a:cs typeface="+mn-cs"/>
              </a:defRPr>
            </a:lvl1pPr>
            <a:lvl2pPr marL="4318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2pPr>
            <a:lvl3pPr marL="647700" indent="-179388"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3pPr>
            <a:lvl4pPr marL="863600" indent="-215900" algn="l" rtl="0" eaLnBrk="0" fontAlgn="base" hangingPunct="0">
              <a:lnSpc>
                <a:spcPct val="110000"/>
              </a:lnSpc>
              <a:spcBef>
                <a:spcPts val="400"/>
              </a:spcBef>
              <a:spcAft>
                <a:spcPct val="0"/>
              </a:spcAft>
              <a:buFont typeface="Arial" pitchFamily="34" charset="0"/>
              <a:buChar char="–"/>
              <a:defRPr sz="1600" kern="1200">
                <a:solidFill>
                  <a:schemeClr val="tx2"/>
                </a:solidFill>
                <a:latin typeface="+mn-lt"/>
                <a:ea typeface="黑体" pitchFamily="49" charset="-122"/>
                <a:cs typeface="+mn-cs"/>
              </a:defRPr>
            </a:lvl4pPr>
            <a:lvl5pPr marL="2057400" indent="-228600" algn="l" rtl="0" eaLnBrk="0" fontAlgn="base" hangingPunct="0">
              <a:lnSpc>
                <a:spcPct val="110000"/>
              </a:lnSpc>
              <a:spcBef>
                <a:spcPct val="20000"/>
              </a:spcBef>
              <a:spcAft>
                <a:spcPct val="0"/>
              </a:spcAft>
              <a:buFont typeface="Arial" pitchFamily="34" charset="0"/>
              <a:buChar char="»"/>
              <a:defRPr sz="1600" kern="1200">
                <a:solidFill>
                  <a:srgbClr val="3B3837"/>
                </a:solidFill>
                <a:latin typeface="+mn-lt"/>
                <a:ea typeface="黑体" pitchFamily="49"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150000"/>
              </a:lnSpc>
              <a:defRPr/>
            </a:pPr>
            <a:r>
              <a:rPr lang="zh-CN" altLang="en-US" sz="7200" dirty="0" smtClean="0">
                <a:solidFill>
                  <a:schemeClr val="accent6"/>
                </a:solidFill>
                <a:latin typeface="方正兰亭大黑_GBK" panose="02000000000000000000" pitchFamily="2" charset="-122"/>
                <a:ea typeface="方正兰亭大黑_GBK" panose="02000000000000000000" pitchFamily="2" charset="-122"/>
              </a:rPr>
              <a:t>前期</a:t>
            </a:r>
            <a:r>
              <a:rPr lang="zh-CN" altLang="en-US" sz="7200" dirty="0">
                <a:solidFill>
                  <a:schemeClr val="accent6"/>
                </a:solidFill>
                <a:latin typeface="方正兰亭大黑_GBK" panose="02000000000000000000" pitchFamily="2" charset="-122"/>
                <a:ea typeface="方正兰亭大黑_GBK" panose="02000000000000000000" pitchFamily="2" charset="-122"/>
              </a:rPr>
              <a:t>策划</a:t>
            </a:r>
          </a:p>
        </p:txBody>
      </p:sp>
    </p:spTree>
    <p:extLst>
      <p:ext uri="{BB962C8B-B14F-4D97-AF65-F5344CB8AC3E}">
        <p14:creationId xmlns:p14="http://schemas.microsoft.com/office/powerpoint/2010/main" val="183568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GN 集团公司">
      <a:dk1>
        <a:srgbClr val="004A86"/>
      </a:dk1>
      <a:lt1>
        <a:srgbClr val="FFFFFF"/>
      </a:lt1>
      <a:dk2>
        <a:srgbClr val="4C4948"/>
      </a:dk2>
      <a:lt2>
        <a:srgbClr val="0069AC"/>
      </a:lt2>
      <a:accent1>
        <a:srgbClr val="00AAE8"/>
      </a:accent1>
      <a:accent2>
        <a:srgbClr val="DAD900"/>
      </a:accent2>
      <a:accent3>
        <a:srgbClr val="8FC31F"/>
      </a:accent3>
      <a:accent4>
        <a:srgbClr val="FFD900"/>
      </a:accent4>
      <a:accent5>
        <a:srgbClr val="F7AB00"/>
      </a:accent5>
      <a:accent6>
        <a:srgbClr val="ED6C00"/>
      </a:accent6>
      <a:hlink>
        <a:srgbClr val="CCEEFA"/>
      </a:hlink>
      <a:folHlink>
        <a:srgbClr val="004A86"/>
      </a:folHlink>
    </a:clrScheme>
    <a:fontScheme name="CGN">
      <a:majorFont>
        <a:latin typeface="Arial"/>
        <a:ea typeface="SimHei"/>
        <a:cs typeface=""/>
      </a:majorFont>
      <a:minorFont>
        <a:latin typeface="Arial"/>
        <a:ea typeface="Sim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2074</TotalTime>
  <Words>3672</Words>
  <Application>Microsoft Office PowerPoint</Application>
  <PresentationFormat>全屏显示(4:3)</PresentationFormat>
  <Paragraphs>386</Paragraphs>
  <Slides>33</Slides>
  <Notes>2</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Theme</vt:lpstr>
      <vt:lpstr>中国核能行业协会 核电工程施工质量自评价经验介绍</vt:lpstr>
      <vt:lpstr>自我介绍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Zhou Qiao Ling 周巧玲</dc:creator>
  <cp:lastModifiedBy>李明</cp:lastModifiedBy>
  <cp:revision>166</cp:revision>
  <cp:lastPrinted>2021-09-07T01:10:56Z</cp:lastPrinted>
  <dcterms:created xsi:type="dcterms:W3CDTF">2012-08-30T22:54:00Z</dcterms:created>
  <dcterms:modified xsi:type="dcterms:W3CDTF">2021-10-19T08:43:08Z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2052-11.1.0.9198</vt:lpwstr>
  </property>
</Properties>
</file>